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9.xml" ContentType="application/vnd.openxmlformats-officedocument.themeOverride+xml"/>
  <Override PartName="/ppt/notesSlides/notesSlide51.xml" ContentType="application/vnd.openxmlformats-officedocument.presentationml.notesSlide+xml"/>
  <Override PartName="/ppt/theme/themeOverride10.xml" ContentType="application/vnd.openxmlformats-officedocument.themeOverride+xml"/>
  <Override PartName="/ppt/notesSlides/notesSlide52.xml" ContentType="application/vnd.openxmlformats-officedocument.presentationml.notesSlide+xml"/>
  <Override PartName="/ppt/theme/themeOverride1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3.xml" ContentType="application/vnd.openxmlformats-officedocument.themeOverride+xml"/>
  <Override PartName="/ppt/embeddings/oleObject2.bin" ContentType="application/vnd.openxmlformats-officedocument.oleObject"/>
  <Override PartName="/ppt/theme/themeOverride14.xml" ContentType="application/vnd.openxmlformats-officedocument.themeOverride+xml"/>
  <Override PartName="/ppt/notesSlides/notesSlide92.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93.xml" ContentType="application/vnd.openxmlformats-officedocument.presentationml.notesSlide+xml"/>
  <Override PartName="/ppt/theme/themeOverride17.xml" ContentType="application/vnd.openxmlformats-officedocument.themeOverride+xml"/>
  <Override PartName="/ppt/notesSlides/notesSlide94.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7.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2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29.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30.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31.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32.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6" r:id="rId6"/>
    <p:sldMasterId id="2147483738" r:id="rId7"/>
    <p:sldMasterId id="2147483750" r:id="rId8"/>
    <p:sldMasterId id="2147483762" r:id="rId9"/>
    <p:sldMasterId id="2147483840" r:id="rId10"/>
    <p:sldMasterId id="2147483856" r:id="rId11"/>
    <p:sldMasterId id="2147483868" r:id="rId12"/>
    <p:sldMasterId id="2147483880" r:id="rId13"/>
    <p:sldMasterId id="2147483904" r:id="rId14"/>
    <p:sldMasterId id="2147483930" r:id="rId15"/>
    <p:sldMasterId id="2147483944" r:id="rId16"/>
    <p:sldMasterId id="2147483968" r:id="rId17"/>
    <p:sldMasterId id="2147483980" r:id="rId18"/>
    <p:sldMasterId id="2147483992" r:id="rId19"/>
    <p:sldMasterId id="2147484006" r:id="rId20"/>
    <p:sldMasterId id="2147484018" r:id="rId21"/>
    <p:sldMasterId id="2147484030" r:id="rId22"/>
    <p:sldMasterId id="2147484042" r:id="rId23"/>
    <p:sldMasterId id="2147484066" r:id="rId24"/>
    <p:sldMasterId id="2147484078" r:id="rId25"/>
    <p:sldMasterId id="2147484090" r:id="rId26"/>
    <p:sldMasterId id="2147484092" r:id="rId27"/>
    <p:sldMasterId id="2147484104" r:id="rId28"/>
    <p:sldMasterId id="2147484107" r:id="rId29"/>
    <p:sldMasterId id="2147484119" r:id="rId30"/>
    <p:sldMasterId id="2147484131" r:id="rId31"/>
    <p:sldMasterId id="2147484143" r:id="rId32"/>
    <p:sldMasterId id="2147484155" r:id="rId33"/>
  </p:sldMasterIdLst>
  <p:notesMasterIdLst>
    <p:notesMasterId r:id="rId249"/>
  </p:notesMasterIdLst>
  <p:sldIdLst>
    <p:sldId id="257" r:id="rId34"/>
    <p:sldId id="258" r:id="rId35"/>
    <p:sldId id="259" r:id="rId36"/>
    <p:sldId id="260" r:id="rId37"/>
    <p:sldId id="261" r:id="rId38"/>
    <p:sldId id="262" r:id="rId39"/>
    <p:sldId id="263" r:id="rId40"/>
    <p:sldId id="632" r:id="rId41"/>
    <p:sldId id="264" r:id="rId42"/>
    <p:sldId id="374" r:id="rId43"/>
    <p:sldId id="373" r:id="rId44"/>
    <p:sldId id="266" r:id="rId45"/>
    <p:sldId id="623"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622" r:id="rId68"/>
    <p:sldId id="399" r:id="rId69"/>
    <p:sldId id="624"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625" r:id="rId91"/>
    <p:sldId id="422" r:id="rId92"/>
    <p:sldId id="423" r:id="rId93"/>
    <p:sldId id="424" r:id="rId94"/>
    <p:sldId id="425" r:id="rId95"/>
    <p:sldId id="426" r:id="rId96"/>
    <p:sldId id="427" r:id="rId97"/>
    <p:sldId id="428" r:id="rId98"/>
    <p:sldId id="429" r:id="rId99"/>
    <p:sldId id="430" r:id="rId100"/>
    <p:sldId id="431" r:id="rId101"/>
    <p:sldId id="432" r:id="rId102"/>
    <p:sldId id="433" r:id="rId103"/>
    <p:sldId id="434" r:id="rId104"/>
    <p:sldId id="435" r:id="rId105"/>
    <p:sldId id="436" r:id="rId106"/>
    <p:sldId id="437" r:id="rId107"/>
    <p:sldId id="438" r:id="rId108"/>
    <p:sldId id="439" r:id="rId109"/>
    <p:sldId id="440" r:id="rId110"/>
    <p:sldId id="441" r:id="rId111"/>
    <p:sldId id="626" r:id="rId112"/>
    <p:sldId id="443" r:id="rId113"/>
    <p:sldId id="444" r:id="rId114"/>
    <p:sldId id="445" r:id="rId115"/>
    <p:sldId id="446" r:id="rId116"/>
    <p:sldId id="447" r:id="rId117"/>
    <p:sldId id="448" r:id="rId118"/>
    <p:sldId id="449" r:id="rId119"/>
    <p:sldId id="450" r:id="rId120"/>
    <p:sldId id="451" r:id="rId121"/>
    <p:sldId id="455" r:id="rId122"/>
    <p:sldId id="456" r:id="rId123"/>
    <p:sldId id="452" r:id="rId124"/>
    <p:sldId id="453" r:id="rId125"/>
    <p:sldId id="454" r:id="rId126"/>
    <p:sldId id="457" r:id="rId127"/>
    <p:sldId id="458" r:id="rId128"/>
    <p:sldId id="459" r:id="rId129"/>
    <p:sldId id="634" r:id="rId130"/>
    <p:sldId id="461" r:id="rId131"/>
    <p:sldId id="462" r:id="rId132"/>
    <p:sldId id="463" r:id="rId133"/>
    <p:sldId id="464" r:id="rId134"/>
    <p:sldId id="465" r:id="rId135"/>
    <p:sldId id="466" r:id="rId136"/>
    <p:sldId id="467" r:id="rId137"/>
    <p:sldId id="468" r:id="rId138"/>
    <p:sldId id="293" r:id="rId139"/>
    <p:sldId id="294" r:id="rId140"/>
    <p:sldId id="295" r:id="rId141"/>
    <p:sldId id="296" r:id="rId142"/>
    <p:sldId id="297" r:id="rId143"/>
    <p:sldId id="621" r:id="rId144"/>
    <p:sldId id="375" r:id="rId145"/>
    <p:sldId id="376" r:id="rId146"/>
    <p:sldId id="377" r:id="rId147"/>
    <p:sldId id="378" r:id="rId148"/>
    <p:sldId id="379" r:id="rId149"/>
    <p:sldId id="380" r:id="rId150"/>
    <p:sldId id="381" r:id="rId151"/>
    <p:sldId id="382" r:id="rId152"/>
    <p:sldId id="383" r:id="rId153"/>
    <p:sldId id="384" r:id="rId154"/>
    <p:sldId id="385" r:id="rId155"/>
    <p:sldId id="386" r:id="rId156"/>
    <p:sldId id="387" r:id="rId157"/>
    <p:sldId id="388" r:id="rId158"/>
    <p:sldId id="389" r:id="rId159"/>
    <p:sldId id="390" r:id="rId160"/>
    <p:sldId id="391" r:id="rId161"/>
    <p:sldId id="392" r:id="rId162"/>
    <p:sldId id="393" r:id="rId163"/>
    <p:sldId id="394" r:id="rId164"/>
    <p:sldId id="395" r:id="rId165"/>
    <p:sldId id="396" r:id="rId166"/>
    <p:sldId id="397" r:id="rId167"/>
    <p:sldId id="620" r:id="rId168"/>
    <p:sldId id="536" r:id="rId169"/>
    <p:sldId id="537" r:id="rId170"/>
    <p:sldId id="538" r:id="rId171"/>
    <p:sldId id="647" r:id="rId172"/>
    <p:sldId id="638" r:id="rId173"/>
    <p:sldId id="639" r:id="rId174"/>
    <p:sldId id="640" r:id="rId175"/>
    <p:sldId id="641" r:id="rId176"/>
    <p:sldId id="642" r:id="rId177"/>
    <p:sldId id="643" r:id="rId178"/>
    <p:sldId id="644" r:id="rId179"/>
    <p:sldId id="645" r:id="rId180"/>
    <p:sldId id="646" r:id="rId181"/>
    <p:sldId id="549" r:id="rId182"/>
    <p:sldId id="550" r:id="rId183"/>
    <p:sldId id="635" r:id="rId184"/>
    <p:sldId id="552" r:id="rId185"/>
    <p:sldId id="553" r:id="rId186"/>
    <p:sldId id="554" r:id="rId187"/>
    <p:sldId id="555" r:id="rId188"/>
    <p:sldId id="629" r:id="rId189"/>
    <p:sldId id="557" r:id="rId190"/>
    <p:sldId id="558" r:id="rId191"/>
    <p:sldId id="559" r:id="rId192"/>
    <p:sldId id="560" r:id="rId193"/>
    <p:sldId id="561" r:id="rId194"/>
    <p:sldId id="562" r:id="rId195"/>
    <p:sldId id="627" r:id="rId196"/>
    <p:sldId id="564" r:id="rId197"/>
    <p:sldId id="565" r:id="rId198"/>
    <p:sldId id="566" r:id="rId199"/>
    <p:sldId id="567" r:id="rId200"/>
    <p:sldId id="568" r:id="rId201"/>
    <p:sldId id="569" r:id="rId202"/>
    <p:sldId id="570" r:id="rId203"/>
    <p:sldId id="571" r:id="rId204"/>
    <p:sldId id="572" r:id="rId205"/>
    <p:sldId id="573" r:id="rId206"/>
    <p:sldId id="574" r:id="rId207"/>
    <p:sldId id="575" r:id="rId208"/>
    <p:sldId id="576" r:id="rId209"/>
    <p:sldId id="577" r:id="rId210"/>
    <p:sldId id="578" r:id="rId211"/>
    <p:sldId id="579" r:id="rId212"/>
    <p:sldId id="580" r:id="rId213"/>
    <p:sldId id="581" r:id="rId214"/>
    <p:sldId id="582" r:id="rId215"/>
    <p:sldId id="583" r:id="rId216"/>
    <p:sldId id="584" r:id="rId217"/>
    <p:sldId id="585" r:id="rId218"/>
    <p:sldId id="586" r:id="rId219"/>
    <p:sldId id="587" r:id="rId220"/>
    <p:sldId id="588" r:id="rId221"/>
    <p:sldId id="589" r:id="rId222"/>
    <p:sldId id="590" r:id="rId223"/>
    <p:sldId id="630" r:id="rId224"/>
    <p:sldId id="592" r:id="rId225"/>
    <p:sldId id="593" r:id="rId226"/>
    <p:sldId id="594" r:id="rId227"/>
    <p:sldId id="595" r:id="rId228"/>
    <p:sldId id="596" r:id="rId229"/>
    <p:sldId id="597" r:id="rId230"/>
    <p:sldId id="598" r:id="rId231"/>
    <p:sldId id="599" r:id="rId232"/>
    <p:sldId id="600" r:id="rId233"/>
    <p:sldId id="601" r:id="rId234"/>
    <p:sldId id="602" r:id="rId235"/>
    <p:sldId id="649" r:id="rId236"/>
    <p:sldId id="604" r:id="rId237"/>
    <p:sldId id="605" r:id="rId238"/>
    <p:sldId id="633" r:id="rId239"/>
    <p:sldId id="607" r:id="rId240"/>
    <p:sldId id="631" r:id="rId241"/>
    <p:sldId id="609" r:id="rId242"/>
    <p:sldId id="610" r:id="rId243"/>
    <p:sldId id="611" r:id="rId244"/>
    <p:sldId id="612" r:id="rId245"/>
    <p:sldId id="613" r:id="rId246"/>
    <p:sldId id="648" r:id="rId247"/>
    <p:sldId id="637" r:id="rId2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FD5"/>
    <a:srgbClr val="FFF6CB"/>
    <a:srgbClr val="FFEB82"/>
    <a:srgbClr val="00634B"/>
    <a:srgbClr val="E5D473"/>
    <a:srgbClr val="49E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2" autoAdjust="0"/>
    <p:restoredTop sz="89474" autoAdjust="0"/>
  </p:normalViewPr>
  <p:slideViewPr>
    <p:cSldViewPr snapToGrid="0" snapToObjects="1">
      <p:cViewPr varScale="1">
        <p:scale>
          <a:sx n="104" d="100"/>
          <a:sy n="104" d="100"/>
        </p:scale>
        <p:origin x="-1672" y="-104"/>
      </p:cViewPr>
      <p:guideLst>
        <p:guide orient="horz" pos="2160"/>
        <p:guide pos="2880"/>
      </p:guideLst>
    </p:cSldViewPr>
  </p:slideViewPr>
  <p:outlineViewPr>
    <p:cViewPr>
      <p:scale>
        <a:sx n="33" d="100"/>
        <a:sy n="33" d="100"/>
      </p:scale>
      <p:origin x="0" y="38080"/>
    </p:cViewPr>
  </p:outlin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73.xml"/><Relationship Id="rId107" Type="http://schemas.openxmlformats.org/officeDocument/2006/relationships/slide" Target="slides/slide74.xml"/><Relationship Id="rId108" Type="http://schemas.openxmlformats.org/officeDocument/2006/relationships/slide" Target="slides/slide75.xml"/><Relationship Id="rId109" Type="http://schemas.openxmlformats.org/officeDocument/2006/relationships/slide" Target="slides/slide76.xml"/><Relationship Id="rId70" Type="http://schemas.openxmlformats.org/officeDocument/2006/relationships/slide" Target="slides/slide37.xml"/><Relationship Id="rId71" Type="http://schemas.openxmlformats.org/officeDocument/2006/relationships/slide" Target="slides/slide38.xml"/><Relationship Id="rId72" Type="http://schemas.openxmlformats.org/officeDocument/2006/relationships/slide" Target="slides/slide39.xml"/><Relationship Id="rId73" Type="http://schemas.openxmlformats.org/officeDocument/2006/relationships/slide" Target="slides/slide40.xml"/><Relationship Id="rId74" Type="http://schemas.openxmlformats.org/officeDocument/2006/relationships/slide" Target="slides/slide41.xml"/><Relationship Id="rId75" Type="http://schemas.openxmlformats.org/officeDocument/2006/relationships/slide" Target="slides/slide42.xml"/><Relationship Id="rId76" Type="http://schemas.openxmlformats.org/officeDocument/2006/relationships/slide" Target="slides/slide43.xml"/><Relationship Id="rId77" Type="http://schemas.openxmlformats.org/officeDocument/2006/relationships/slide" Target="slides/slide44.xml"/><Relationship Id="rId78" Type="http://schemas.openxmlformats.org/officeDocument/2006/relationships/slide" Target="slides/slide45.xml"/><Relationship Id="rId79" Type="http://schemas.openxmlformats.org/officeDocument/2006/relationships/slide" Target="slides/slide46.xml"/><Relationship Id="rId170" Type="http://schemas.openxmlformats.org/officeDocument/2006/relationships/slide" Target="slides/slide137.xml"/><Relationship Id="rId171" Type="http://schemas.openxmlformats.org/officeDocument/2006/relationships/slide" Target="slides/slide138.xml"/><Relationship Id="rId172" Type="http://schemas.openxmlformats.org/officeDocument/2006/relationships/slide" Target="slides/slide139.xml"/><Relationship Id="rId173" Type="http://schemas.openxmlformats.org/officeDocument/2006/relationships/slide" Target="slides/slide140.xml"/><Relationship Id="rId174" Type="http://schemas.openxmlformats.org/officeDocument/2006/relationships/slide" Target="slides/slide141.xml"/><Relationship Id="rId175" Type="http://schemas.openxmlformats.org/officeDocument/2006/relationships/slide" Target="slides/slide142.xml"/><Relationship Id="rId176" Type="http://schemas.openxmlformats.org/officeDocument/2006/relationships/slide" Target="slides/slide143.xml"/><Relationship Id="rId177" Type="http://schemas.openxmlformats.org/officeDocument/2006/relationships/slide" Target="slides/slide144.xml"/><Relationship Id="rId178" Type="http://schemas.openxmlformats.org/officeDocument/2006/relationships/slide" Target="slides/slide145.xml"/><Relationship Id="rId179" Type="http://schemas.openxmlformats.org/officeDocument/2006/relationships/slide" Target="slides/slide1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77.xml"/><Relationship Id="rId111" Type="http://schemas.openxmlformats.org/officeDocument/2006/relationships/slide" Target="slides/slide78.xml"/><Relationship Id="rId112" Type="http://schemas.openxmlformats.org/officeDocument/2006/relationships/slide" Target="slides/slide79.xml"/><Relationship Id="rId113" Type="http://schemas.openxmlformats.org/officeDocument/2006/relationships/slide" Target="slides/slide80.xml"/><Relationship Id="rId114" Type="http://schemas.openxmlformats.org/officeDocument/2006/relationships/slide" Target="slides/slide81.xml"/><Relationship Id="rId115" Type="http://schemas.openxmlformats.org/officeDocument/2006/relationships/slide" Target="slides/slide82.xml"/><Relationship Id="rId116" Type="http://schemas.openxmlformats.org/officeDocument/2006/relationships/slide" Target="slides/slide83.xml"/><Relationship Id="rId117" Type="http://schemas.openxmlformats.org/officeDocument/2006/relationships/slide" Target="slides/slide84.xml"/><Relationship Id="rId118" Type="http://schemas.openxmlformats.org/officeDocument/2006/relationships/slide" Target="slides/slide85.xml"/><Relationship Id="rId119" Type="http://schemas.openxmlformats.org/officeDocument/2006/relationships/slide" Target="slides/slide86.xml"/><Relationship Id="rId200" Type="http://schemas.openxmlformats.org/officeDocument/2006/relationships/slide" Target="slides/slide167.xml"/><Relationship Id="rId201" Type="http://schemas.openxmlformats.org/officeDocument/2006/relationships/slide" Target="slides/slide168.xml"/><Relationship Id="rId202" Type="http://schemas.openxmlformats.org/officeDocument/2006/relationships/slide" Target="slides/slide169.xml"/><Relationship Id="rId203" Type="http://schemas.openxmlformats.org/officeDocument/2006/relationships/slide" Target="slides/slide170.xml"/><Relationship Id="rId204" Type="http://schemas.openxmlformats.org/officeDocument/2006/relationships/slide" Target="slides/slide171.xml"/><Relationship Id="rId205" Type="http://schemas.openxmlformats.org/officeDocument/2006/relationships/slide" Target="slides/slide172.xml"/><Relationship Id="rId206" Type="http://schemas.openxmlformats.org/officeDocument/2006/relationships/slide" Target="slides/slide173.xml"/><Relationship Id="rId207" Type="http://schemas.openxmlformats.org/officeDocument/2006/relationships/slide" Target="slides/slide174.xml"/><Relationship Id="rId208" Type="http://schemas.openxmlformats.org/officeDocument/2006/relationships/slide" Target="slides/slide175.xml"/><Relationship Id="rId209" Type="http://schemas.openxmlformats.org/officeDocument/2006/relationships/slide" Target="slides/slide1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47.xml"/><Relationship Id="rId81" Type="http://schemas.openxmlformats.org/officeDocument/2006/relationships/slide" Target="slides/slide48.xml"/><Relationship Id="rId82" Type="http://schemas.openxmlformats.org/officeDocument/2006/relationships/slide" Target="slides/slide49.xml"/><Relationship Id="rId83" Type="http://schemas.openxmlformats.org/officeDocument/2006/relationships/slide" Target="slides/slide50.xml"/><Relationship Id="rId84" Type="http://schemas.openxmlformats.org/officeDocument/2006/relationships/slide" Target="slides/slide51.xml"/><Relationship Id="rId85" Type="http://schemas.openxmlformats.org/officeDocument/2006/relationships/slide" Target="slides/slide52.xml"/><Relationship Id="rId86" Type="http://schemas.openxmlformats.org/officeDocument/2006/relationships/slide" Target="slides/slide53.xml"/><Relationship Id="rId87" Type="http://schemas.openxmlformats.org/officeDocument/2006/relationships/slide" Target="slides/slide54.xml"/><Relationship Id="rId88" Type="http://schemas.openxmlformats.org/officeDocument/2006/relationships/slide" Target="slides/slide55.xml"/><Relationship Id="rId89" Type="http://schemas.openxmlformats.org/officeDocument/2006/relationships/slide" Target="slides/slide56.xml"/><Relationship Id="rId180" Type="http://schemas.openxmlformats.org/officeDocument/2006/relationships/slide" Target="slides/slide147.xml"/><Relationship Id="rId181" Type="http://schemas.openxmlformats.org/officeDocument/2006/relationships/slide" Target="slides/slide148.xml"/><Relationship Id="rId182" Type="http://schemas.openxmlformats.org/officeDocument/2006/relationships/slide" Target="slides/slide149.xml"/><Relationship Id="rId183" Type="http://schemas.openxmlformats.org/officeDocument/2006/relationships/slide" Target="slides/slide150.xml"/><Relationship Id="rId184" Type="http://schemas.openxmlformats.org/officeDocument/2006/relationships/slide" Target="slides/slide151.xml"/><Relationship Id="rId185" Type="http://schemas.openxmlformats.org/officeDocument/2006/relationships/slide" Target="slides/slide152.xml"/><Relationship Id="rId186" Type="http://schemas.openxmlformats.org/officeDocument/2006/relationships/slide" Target="slides/slide153.xml"/><Relationship Id="rId187" Type="http://schemas.openxmlformats.org/officeDocument/2006/relationships/slide" Target="slides/slide154.xml"/><Relationship Id="rId188" Type="http://schemas.openxmlformats.org/officeDocument/2006/relationships/slide" Target="slides/slide155.xml"/><Relationship Id="rId189" Type="http://schemas.openxmlformats.org/officeDocument/2006/relationships/slide" Target="slides/slide15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87.xml"/><Relationship Id="rId121" Type="http://schemas.openxmlformats.org/officeDocument/2006/relationships/slide" Target="slides/slide88.xml"/><Relationship Id="rId122" Type="http://schemas.openxmlformats.org/officeDocument/2006/relationships/slide" Target="slides/slide89.xml"/><Relationship Id="rId123" Type="http://schemas.openxmlformats.org/officeDocument/2006/relationships/slide" Target="slides/slide90.xml"/><Relationship Id="rId124" Type="http://schemas.openxmlformats.org/officeDocument/2006/relationships/slide" Target="slides/slide91.xml"/><Relationship Id="rId125" Type="http://schemas.openxmlformats.org/officeDocument/2006/relationships/slide" Target="slides/slide92.xml"/><Relationship Id="rId126" Type="http://schemas.openxmlformats.org/officeDocument/2006/relationships/slide" Target="slides/slide93.xml"/><Relationship Id="rId127" Type="http://schemas.openxmlformats.org/officeDocument/2006/relationships/slide" Target="slides/slide94.xml"/><Relationship Id="rId128" Type="http://schemas.openxmlformats.org/officeDocument/2006/relationships/slide" Target="slides/slide95.xml"/><Relationship Id="rId129" Type="http://schemas.openxmlformats.org/officeDocument/2006/relationships/slide" Target="slides/slide96.xml"/><Relationship Id="rId210" Type="http://schemas.openxmlformats.org/officeDocument/2006/relationships/slide" Target="slides/slide177.xml"/><Relationship Id="rId211" Type="http://schemas.openxmlformats.org/officeDocument/2006/relationships/slide" Target="slides/slide178.xml"/><Relationship Id="rId212" Type="http://schemas.openxmlformats.org/officeDocument/2006/relationships/slide" Target="slides/slide179.xml"/><Relationship Id="rId213" Type="http://schemas.openxmlformats.org/officeDocument/2006/relationships/slide" Target="slides/slide180.xml"/><Relationship Id="rId214" Type="http://schemas.openxmlformats.org/officeDocument/2006/relationships/slide" Target="slides/slide181.xml"/><Relationship Id="rId215" Type="http://schemas.openxmlformats.org/officeDocument/2006/relationships/slide" Target="slides/slide182.xml"/><Relationship Id="rId216" Type="http://schemas.openxmlformats.org/officeDocument/2006/relationships/slide" Target="slides/slide183.xml"/><Relationship Id="rId217" Type="http://schemas.openxmlformats.org/officeDocument/2006/relationships/slide" Target="slides/slide184.xml"/><Relationship Id="rId218" Type="http://schemas.openxmlformats.org/officeDocument/2006/relationships/slide" Target="slides/slide185.xml"/><Relationship Id="rId219" Type="http://schemas.openxmlformats.org/officeDocument/2006/relationships/slide" Target="slides/slide186.xml"/><Relationship Id="rId90" Type="http://schemas.openxmlformats.org/officeDocument/2006/relationships/slide" Target="slides/slide57.xml"/><Relationship Id="rId91" Type="http://schemas.openxmlformats.org/officeDocument/2006/relationships/slide" Target="slides/slide58.xml"/><Relationship Id="rId92" Type="http://schemas.openxmlformats.org/officeDocument/2006/relationships/slide" Target="slides/slide59.xml"/><Relationship Id="rId93" Type="http://schemas.openxmlformats.org/officeDocument/2006/relationships/slide" Target="slides/slide60.xml"/><Relationship Id="rId94" Type="http://schemas.openxmlformats.org/officeDocument/2006/relationships/slide" Target="slides/slide61.xml"/><Relationship Id="rId95" Type="http://schemas.openxmlformats.org/officeDocument/2006/relationships/slide" Target="slides/slide62.xml"/><Relationship Id="rId96" Type="http://schemas.openxmlformats.org/officeDocument/2006/relationships/slide" Target="slides/slide63.xml"/><Relationship Id="rId97" Type="http://schemas.openxmlformats.org/officeDocument/2006/relationships/slide" Target="slides/slide64.xml"/><Relationship Id="rId98" Type="http://schemas.openxmlformats.org/officeDocument/2006/relationships/slide" Target="slides/slide65.xml"/><Relationship Id="rId99" Type="http://schemas.openxmlformats.org/officeDocument/2006/relationships/slide" Target="slides/slide66.xml"/><Relationship Id="rId190" Type="http://schemas.openxmlformats.org/officeDocument/2006/relationships/slide" Target="slides/slide157.xml"/><Relationship Id="rId191" Type="http://schemas.openxmlformats.org/officeDocument/2006/relationships/slide" Target="slides/slide158.xml"/><Relationship Id="rId192" Type="http://schemas.openxmlformats.org/officeDocument/2006/relationships/slide" Target="slides/slide159.xml"/><Relationship Id="rId193" Type="http://schemas.openxmlformats.org/officeDocument/2006/relationships/slide" Target="slides/slide160.xml"/><Relationship Id="rId194" Type="http://schemas.openxmlformats.org/officeDocument/2006/relationships/slide" Target="slides/slide161.xml"/><Relationship Id="rId195" Type="http://schemas.openxmlformats.org/officeDocument/2006/relationships/slide" Target="slides/slide162.xml"/><Relationship Id="rId196" Type="http://schemas.openxmlformats.org/officeDocument/2006/relationships/slide" Target="slides/slide163.xml"/><Relationship Id="rId197" Type="http://schemas.openxmlformats.org/officeDocument/2006/relationships/slide" Target="slides/slide164.xml"/><Relationship Id="rId198" Type="http://schemas.openxmlformats.org/officeDocument/2006/relationships/slide" Target="slides/slide165.xml"/><Relationship Id="rId199" Type="http://schemas.openxmlformats.org/officeDocument/2006/relationships/slide" Target="slides/slide16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130" Type="http://schemas.openxmlformats.org/officeDocument/2006/relationships/slide" Target="slides/slide97.xml"/><Relationship Id="rId131" Type="http://schemas.openxmlformats.org/officeDocument/2006/relationships/slide" Target="slides/slide98.xml"/><Relationship Id="rId132" Type="http://schemas.openxmlformats.org/officeDocument/2006/relationships/slide" Target="slides/slide99.xml"/><Relationship Id="rId133" Type="http://schemas.openxmlformats.org/officeDocument/2006/relationships/slide" Target="slides/slide100.xml"/><Relationship Id="rId220" Type="http://schemas.openxmlformats.org/officeDocument/2006/relationships/slide" Target="slides/slide187.xml"/><Relationship Id="rId221" Type="http://schemas.openxmlformats.org/officeDocument/2006/relationships/slide" Target="slides/slide188.xml"/><Relationship Id="rId222" Type="http://schemas.openxmlformats.org/officeDocument/2006/relationships/slide" Target="slides/slide189.xml"/><Relationship Id="rId223" Type="http://schemas.openxmlformats.org/officeDocument/2006/relationships/slide" Target="slides/slide190.xml"/><Relationship Id="rId224" Type="http://schemas.openxmlformats.org/officeDocument/2006/relationships/slide" Target="slides/slide191.xml"/><Relationship Id="rId225" Type="http://schemas.openxmlformats.org/officeDocument/2006/relationships/slide" Target="slides/slide192.xml"/><Relationship Id="rId226" Type="http://schemas.openxmlformats.org/officeDocument/2006/relationships/slide" Target="slides/slide193.xml"/><Relationship Id="rId227" Type="http://schemas.openxmlformats.org/officeDocument/2006/relationships/slide" Target="slides/slide194.xml"/><Relationship Id="rId228" Type="http://schemas.openxmlformats.org/officeDocument/2006/relationships/slide" Target="slides/slide195.xml"/><Relationship Id="rId229" Type="http://schemas.openxmlformats.org/officeDocument/2006/relationships/slide" Target="slides/slide196.xml"/><Relationship Id="rId134" Type="http://schemas.openxmlformats.org/officeDocument/2006/relationships/slide" Target="slides/slide101.xml"/><Relationship Id="rId135" Type="http://schemas.openxmlformats.org/officeDocument/2006/relationships/slide" Target="slides/slide102.xml"/><Relationship Id="rId136" Type="http://schemas.openxmlformats.org/officeDocument/2006/relationships/slide" Target="slides/slide103.xml"/><Relationship Id="rId137" Type="http://schemas.openxmlformats.org/officeDocument/2006/relationships/slide" Target="slides/slide104.xml"/><Relationship Id="rId138" Type="http://schemas.openxmlformats.org/officeDocument/2006/relationships/slide" Target="slides/slide105.xml"/><Relationship Id="rId139" Type="http://schemas.openxmlformats.org/officeDocument/2006/relationships/slide" Target="slides/slide106.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140" Type="http://schemas.openxmlformats.org/officeDocument/2006/relationships/slide" Target="slides/slide107.xml"/><Relationship Id="rId141" Type="http://schemas.openxmlformats.org/officeDocument/2006/relationships/slide" Target="slides/slide108.xml"/><Relationship Id="rId142" Type="http://schemas.openxmlformats.org/officeDocument/2006/relationships/slide" Target="slides/slide109.xml"/><Relationship Id="rId143" Type="http://schemas.openxmlformats.org/officeDocument/2006/relationships/slide" Target="slides/slide110.xml"/><Relationship Id="rId144" Type="http://schemas.openxmlformats.org/officeDocument/2006/relationships/slide" Target="slides/slide111.xml"/><Relationship Id="rId145" Type="http://schemas.openxmlformats.org/officeDocument/2006/relationships/slide" Target="slides/slide112.xml"/><Relationship Id="rId146" Type="http://schemas.openxmlformats.org/officeDocument/2006/relationships/slide" Target="slides/slide113.xml"/><Relationship Id="rId147" Type="http://schemas.openxmlformats.org/officeDocument/2006/relationships/slide" Target="slides/slide114.xml"/><Relationship Id="rId148" Type="http://schemas.openxmlformats.org/officeDocument/2006/relationships/slide" Target="slides/slide115.xml"/><Relationship Id="rId149" Type="http://schemas.openxmlformats.org/officeDocument/2006/relationships/slide" Target="slides/slide116.xml"/><Relationship Id="rId230" Type="http://schemas.openxmlformats.org/officeDocument/2006/relationships/slide" Target="slides/slide197.xml"/><Relationship Id="rId231" Type="http://schemas.openxmlformats.org/officeDocument/2006/relationships/slide" Target="slides/slide198.xml"/><Relationship Id="rId232" Type="http://schemas.openxmlformats.org/officeDocument/2006/relationships/slide" Target="slides/slide199.xml"/><Relationship Id="rId233" Type="http://schemas.openxmlformats.org/officeDocument/2006/relationships/slide" Target="slides/slide200.xml"/><Relationship Id="rId234" Type="http://schemas.openxmlformats.org/officeDocument/2006/relationships/slide" Target="slides/slide201.xml"/><Relationship Id="rId235" Type="http://schemas.openxmlformats.org/officeDocument/2006/relationships/slide" Target="slides/slide202.xml"/><Relationship Id="rId236" Type="http://schemas.openxmlformats.org/officeDocument/2006/relationships/slide" Target="slides/slide203.xml"/><Relationship Id="rId237" Type="http://schemas.openxmlformats.org/officeDocument/2006/relationships/slide" Target="slides/slide204.xml"/><Relationship Id="rId238" Type="http://schemas.openxmlformats.org/officeDocument/2006/relationships/slide" Target="slides/slide205.xml"/><Relationship Id="rId239" Type="http://schemas.openxmlformats.org/officeDocument/2006/relationships/slide" Target="slides/slide206.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150" Type="http://schemas.openxmlformats.org/officeDocument/2006/relationships/slide" Target="slides/slide117.xml"/><Relationship Id="rId151" Type="http://schemas.openxmlformats.org/officeDocument/2006/relationships/slide" Target="slides/slide118.xml"/><Relationship Id="rId152" Type="http://schemas.openxmlformats.org/officeDocument/2006/relationships/slide" Target="slides/slide119.xml"/><Relationship Id="rId153" Type="http://schemas.openxmlformats.org/officeDocument/2006/relationships/slide" Target="slides/slide120.xml"/><Relationship Id="rId154" Type="http://schemas.openxmlformats.org/officeDocument/2006/relationships/slide" Target="slides/slide121.xml"/><Relationship Id="rId155" Type="http://schemas.openxmlformats.org/officeDocument/2006/relationships/slide" Target="slides/slide122.xml"/><Relationship Id="rId156" Type="http://schemas.openxmlformats.org/officeDocument/2006/relationships/slide" Target="slides/slide123.xml"/><Relationship Id="rId157" Type="http://schemas.openxmlformats.org/officeDocument/2006/relationships/slide" Target="slides/slide124.xml"/><Relationship Id="rId158" Type="http://schemas.openxmlformats.org/officeDocument/2006/relationships/slide" Target="slides/slide125.xml"/><Relationship Id="rId159" Type="http://schemas.openxmlformats.org/officeDocument/2006/relationships/slide" Target="slides/slide126.xml"/><Relationship Id="rId240" Type="http://schemas.openxmlformats.org/officeDocument/2006/relationships/slide" Target="slides/slide207.xml"/><Relationship Id="rId241" Type="http://schemas.openxmlformats.org/officeDocument/2006/relationships/slide" Target="slides/slide208.xml"/><Relationship Id="rId242" Type="http://schemas.openxmlformats.org/officeDocument/2006/relationships/slide" Target="slides/slide209.xml"/><Relationship Id="rId243" Type="http://schemas.openxmlformats.org/officeDocument/2006/relationships/slide" Target="slides/slide210.xml"/><Relationship Id="rId244" Type="http://schemas.openxmlformats.org/officeDocument/2006/relationships/slide" Target="slides/slide211.xml"/><Relationship Id="rId245" Type="http://schemas.openxmlformats.org/officeDocument/2006/relationships/slide" Target="slides/slide212.xml"/><Relationship Id="rId246" Type="http://schemas.openxmlformats.org/officeDocument/2006/relationships/slide" Target="slides/slide213.xml"/><Relationship Id="rId247" Type="http://schemas.openxmlformats.org/officeDocument/2006/relationships/slide" Target="slides/slide214.xml"/><Relationship Id="rId248" Type="http://schemas.openxmlformats.org/officeDocument/2006/relationships/slide" Target="slides/slide215.xml"/><Relationship Id="rId249" Type="http://schemas.openxmlformats.org/officeDocument/2006/relationships/notesMaster" Target="notesMasters/notesMaster1.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63" Type="http://schemas.openxmlformats.org/officeDocument/2006/relationships/slide" Target="slides/slide30.xml"/><Relationship Id="rId64" Type="http://schemas.openxmlformats.org/officeDocument/2006/relationships/slide" Target="slides/slide31.xml"/><Relationship Id="rId65" Type="http://schemas.openxmlformats.org/officeDocument/2006/relationships/slide" Target="slides/slide32.xml"/><Relationship Id="rId66" Type="http://schemas.openxmlformats.org/officeDocument/2006/relationships/slide" Target="slides/slide33.xml"/><Relationship Id="rId67" Type="http://schemas.openxmlformats.org/officeDocument/2006/relationships/slide" Target="slides/slide34.xml"/><Relationship Id="rId68" Type="http://schemas.openxmlformats.org/officeDocument/2006/relationships/slide" Target="slides/slide35.xml"/><Relationship Id="rId69" Type="http://schemas.openxmlformats.org/officeDocument/2006/relationships/slide" Target="slides/slide36.xml"/><Relationship Id="rId160" Type="http://schemas.openxmlformats.org/officeDocument/2006/relationships/slide" Target="slides/slide127.xml"/><Relationship Id="rId161" Type="http://schemas.openxmlformats.org/officeDocument/2006/relationships/slide" Target="slides/slide128.xml"/><Relationship Id="rId162" Type="http://schemas.openxmlformats.org/officeDocument/2006/relationships/slide" Target="slides/slide129.xml"/><Relationship Id="rId163" Type="http://schemas.openxmlformats.org/officeDocument/2006/relationships/slide" Target="slides/slide130.xml"/><Relationship Id="rId164" Type="http://schemas.openxmlformats.org/officeDocument/2006/relationships/slide" Target="slides/slide131.xml"/><Relationship Id="rId165" Type="http://schemas.openxmlformats.org/officeDocument/2006/relationships/slide" Target="slides/slide132.xml"/><Relationship Id="rId166" Type="http://schemas.openxmlformats.org/officeDocument/2006/relationships/slide" Target="slides/slide133.xml"/><Relationship Id="rId167" Type="http://schemas.openxmlformats.org/officeDocument/2006/relationships/slide" Target="slides/slide134.xml"/><Relationship Id="rId168" Type="http://schemas.openxmlformats.org/officeDocument/2006/relationships/slide" Target="slides/slide135.xml"/><Relationship Id="rId169" Type="http://schemas.openxmlformats.org/officeDocument/2006/relationships/slide" Target="slides/slide136.xml"/><Relationship Id="rId250" Type="http://schemas.openxmlformats.org/officeDocument/2006/relationships/printerSettings" Target="printerSettings/printerSettings1.bin"/><Relationship Id="rId251" Type="http://schemas.openxmlformats.org/officeDocument/2006/relationships/presProps" Target="presProps.xml"/><Relationship Id="rId252" Type="http://schemas.openxmlformats.org/officeDocument/2006/relationships/viewProps" Target="viewProps.xml"/><Relationship Id="rId253" Type="http://schemas.openxmlformats.org/officeDocument/2006/relationships/theme" Target="theme/theme1.xml"/><Relationship Id="rId254" Type="http://schemas.openxmlformats.org/officeDocument/2006/relationships/tableStyles" Target="tableStyles.xml"/><Relationship Id="rId100" Type="http://schemas.openxmlformats.org/officeDocument/2006/relationships/slide" Target="slides/slide67.xml"/><Relationship Id="rId101" Type="http://schemas.openxmlformats.org/officeDocument/2006/relationships/slide" Target="slides/slide68.xml"/><Relationship Id="rId102" Type="http://schemas.openxmlformats.org/officeDocument/2006/relationships/slide" Target="slides/slide69.xml"/><Relationship Id="rId103" Type="http://schemas.openxmlformats.org/officeDocument/2006/relationships/slide" Target="slides/slide70.xml"/><Relationship Id="rId104" Type="http://schemas.openxmlformats.org/officeDocument/2006/relationships/slide" Target="slides/slide71.xml"/><Relationship Id="rId105"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pPr/>
              <a:t>14/6/16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pPr/>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4" Type="http://schemas.openxmlformats.org/officeDocument/2006/relationships/hyperlink" Target="http://tribune.com.pk/story/608541/fia-team-arrives-in-peshawar-to-investigate-church-attack/" TargetMode="External"/><Relationship Id="rId5" Type="http://schemas.openxmlformats.org/officeDocument/2006/relationships/hyperlink" Target="http://en.wikipedia.org/wiki/Intensive_care_unit"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NO actual accounts</a:t>
            </a:r>
            <a:r>
              <a:rPr lang="en-US" baseline="0" dirty="0" smtClean="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smtClean="0">
                <a:solidFill>
                  <a:schemeClr val="tx1"/>
                </a:solidFill>
                <a:effectLst/>
                <a:latin typeface="+mn-lt"/>
                <a:ea typeface="+mn-ea"/>
                <a:cs typeface="+mn-cs"/>
              </a:rPr>
              <a:t>Church</a:t>
            </a:r>
            <a:r>
              <a:rPr lang="en-US" sz="1200" kern="1200" dirty="0" smtClean="0">
                <a:solidFill>
                  <a:schemeClr val="tx1"/>
                </a:solidFill>
                <a:effectLst/>
                <a:latin typeface="+mn-lt"/>
                <a:ea typeface="+mn-ea"/>
                <a:cs typeface="+mn-cs"/>
              </a:rPr>
              <a:t> name</a:t>
            </a:r>
          </a:p>
          <a:p>
            <a:pPr marL="228600" indent="-228600">
              <a:buAutoNum type="arabicPeriod"/>
            </a:pPr>
            <a:r>
              <a:rPr lang="en-US" sz="1200" u="sng" kern="1200" dirty="0" smtClean="0">
                <a:solidFill>
                  <a:schemeClr val="tx1"/>
                </a:solidFill>
                <a:effectLst/>
                <a:latin typeface="+mn-lt"/>
                <a:ea typeface="+mn-ea"/>
                <a:cs typeface="+mn-cs"/>
              </a:rPr>
              <a:t>Christ</a:t>
            </a:r>
            <a:r>
              <a:rPr lang="en-US" sz="1200" kern="1200" dirty="0" smtClean="0">
                <a:solidFill>
                  <a:schemeClr val="tx1"/>
                </a:solidFill>
                <a:effectLst/>
                <a:latin typeface="+mn-lt"/>
                <a:ea typeface="+mn-ea"/>
                <a:cs typeface="+mn-cs"/>
              </a:rPr>
              <a:t> Described in a Unique Way for that Church</a:t>
            </a:r>
          </a:p>
          <a:p>
            <a:pPr marL="228600" indent="-228600">
              <a:buAutoNum type="arabicPeriod"/>
            </a:pPr>
            <a:r>
              <a:rPr lang="en-US" sz="1200" u="sng" kern="1200" dirty="0" smtClean="0">
                <a:solidFill>
                  <a:schemeClr val="tx1"/>
                </a:solidFill>
                <a:effectLst/>
                <a:latin typeface="+mn-lt"/>
                <a:ea typeface="+mn-ea"/>
                <a:cs typeface="+mn-cs"/>
              </a:rPr>
              <a:t>Commendation</a:t>
            </a:r>
            <a:r>
              <a:rPr lang="en-US" sz="1200" kern="1200" dirty="0" smtClean="0">
                <a:solidFill>
                  <a:schemeClr val="tx1"/>
                </a:solidFill>
                <a:effectLst/>
                <a:latin typeface="+mn-lt"/>
                <a:ea typeface="+mn-ea"/>
                <a:cs typeface="+mn-cs"/>
              </a:rPr>
              <a:t> of Good Deeds among the Believers</a:t>
            </a:r>
          </a:p>
          <a:p>
            <a:pPr marL="228600" indent="-228600">
              <a:buAutoNum type="arabicPeriod"/>
            </a:pPr>
            <a:r>
              <a:rPr lang="en-US" sz="1200" u="sng" kern="1200" dirty="0" smtClean="0">
                <a:solidFill>
                  <a:schemeClr val="tx1"/>
                </a:solidFill>
                <a:effectLst/>
                <a:latin typeface="+mn-lt"/>
                <a:ea typeface="+mn-ea"/>
                <a:cs typeface="+mn-cs"/>
              </a:rPr>
              <a:t>Rebuke</a:t>
            </a:r>
            <a:r>
              <a:rPr lang="en-US" sz="1200" kern="1200" dirty="0" smtClean="0">
                <a:solidFill>
                  <a:schemeClr val="tx1"/>
                </a:solidFill>
                <a:effectLst/>
                <a:latin typeface="+mn-lt"/>
                <a:ea typeface="+mn-ea"/>
                <a:cs typeface="+mn-cs"/>
              </a:rPr>
              <a:t> of Sin within the Church</a:t>
            </a:r>
          </a:p>
          <a:p>
            <a:pPr marL="228600" indent="-228600">
              <a:buAutoNum type="arabicPeriod"/>
            </a:pPr>
            <a:r>
              <a:rPr lang="en-US" sz="1200" u="sng" kern="1200" dirty="0" smtClean="0">
                <a:solidFill>
                  <a:schemeClr val="tx1"/>
                </a:solidFill>
                <a:effectLst/>
                <a:latin typeface="+mn-lt"/>
                <a:ea typeface="+mn-ea"/>
                <a:cs typeface="+mn-cs"/>
              </a:rPr>
              <a:t>Exhortation</a:t>
            </a:r>
            <a:r>
              <a:rPr lang="en-US" sz="1200" kern="1200" dirty="0" smtClean="0">
                <a:solidFill>
                  <a:schemeClr val="tx1"/>
                </a:solidFill>
                <a:effectLst/>
                <a:latin typeface="+mn-lt"/>
                <a:ea typeface="+mn-ea"/>
                <a:cs typeface="+mn-cs"/>
              </a:rPr>
              <a:t> or Encouragement to Repent</a:t>
            </a:r>
          </a:p>
          <a:p>
            <a:pPr marL="228600" indent="-228600">
              <a:buAutoNum type="arabicPeriod"/>
            </a:pPr>
            <a:r>
              <a:rPr lang="en-US" sz="1200" u="sng" kern="1200" dirty="0" smtClean="0">
                <a:solidFill>
                  <a:schemeClr val="tx1"/>
                </a:solidFill>
                <a:effectLst/>
                <a:latin typeface="+mn-lt"/>
                <a:ea typeface="+mn-ea"/>
                <a:cs typeface="+mn-cs"/>
              </a:rPr>
              <a:t>Warning</a:t>
            </a:r>
            <a:r>
              <a:rPr lang="en-US" sz="1200" kern="1200" dirty="0" smtClean="0">
                <a:solidFill>
                  <a:schemeClr val="tx1"/>
                </a:solidFill>
                <a:effectLst/>
                <a:latin typeface="+mn-lt"/>
                <a:ea typeface="+mn-ea"/>
                <a:cs typeface="+mn-cs"/>
              </a:rPr>
              <a:t> if the Exhortation is Disobeyed</a:t>
            </a:r>
          </a:p>
          <a:p>
            <a:pPr marL="228600" indent="-228600">
              <a:buAutoNum type="arabicPeriod"/>
            </a:pPr>
            <a:r>
              <a:rPr lang="en-US" sz="1200" u="sng" kern="1200" dirty="0" smtClean="0">
                <a:solidFill>
                  <a:schemeClr val="tx1"/>
                </a:solidFill>
                <a:effectLst/>
                <a:latin typeface="+mn-lt"/>
                <a:ea typeface="+mn-ea"/>
                <a:cs typeface="+mn-cs"/>
              </a:rPr>
              <a:t>Promise</a:t>
            </a:r>
            <a:r>
              <a:rPr lang="en-US" sz="1200" kern="1200" dirty="0" smtClean="0">
                <a:solidFill>
                  <a:schemeClr val="tx1"/>
                </a:solidFill>
                <a:effectLst/>
                <a:latin typeface="+mn-lt"/>
                <a:ea typeface="+mn-ea"/>
                <a:cs typeface="+mn-cs"/>
              </a:rPr>
              <a:t> for Faithfulness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2757696D-987B-BD4D-8B31-0A9640B38CE7}" type="slidenum">
              <a:rPr lang="en-US" sz="1200">
                <a:solidFill>
                  <a:prstClr val="black"/>
                </a:solidFill>
              </a:rPr>
              <a:pPr/>
              <a:t>126</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4FD87F32-9C08-6647-BDC3-D15A8C07DED7}" type="slidenum">
              <a:rPr lang="en-US" sz="1200">
                <a:solidFill>
                  <a:prstClr val="black"/>
                </a:solidFill>
              </a:rPr>
              <a:pPr/>
              <a:t>127</a:t>
            </a:fld>
            <a:endParaRPr lang="en-US" sz="1200">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140</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141</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142</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143</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144</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145</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146</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147</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148</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sent to capital of the province, Ephesus.  It included an individual letter to Ephesus, as well as letters to 6 other key churches.  The Ephesians copied the entire book of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153</a:t>
            </a:fld>
            <a:endParaRPr lang="en-GB" sz="1200">
              <a:solidFill>
                <a:prstClr val="white"/>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15</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158</a:t>
            </a:fld>
            <a:endParaRPr lang="en-GB" sz="1200">
              <a:solidFill>
                <a:prstClr val="white"/>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161</a:t>
            </a:fld>
            <a:endParaRPr lang="en-GB" sz="1200">
              <a:solidFill>
                <a:prstClr val="white"/>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165</a:t>
            </a:fld>
            <a:endParaRPr lang="en-GB" sz="1200">
              <a:solidFill>
                <a:prstClr val="white"/>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16</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17</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179</a:t>
            </a:fld>
            <a:endParaRPr lang="en-GB" sz="1200">
              <a:solidFill>
                <a:prstClr val="white"/>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182</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184</a:t>
            </a:fld>
            <a:endParaRPr lang="en-GB" sz="1200">
              <a:solidFill>
                <a:prstClr val="white"/>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208AAC-BD08-E443-89A2-A8F38D944BDB}" type="slidenum">
              <a:rPr lang="en-US" smtClean="0"/>
              <a:pPr/>
              <a:t>187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18</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188</a:t>
            </a:fld>
            <a:endParaRPr lang="en-GB" sz="1200">
              <a:solidFill>
                <a:prstClr val="white"/>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lvl="2"/>
            <a:r>
              <a:rPr lang="en-US" sz="1200" b="1" kern="1200" dirty="0" smtClean="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Does Jesus really just expect some of us simply to remain faithful to the truth we have been taught (24-25)?  </a:t>
            </a:r>
            <a:endParaRPr lang="en-US" sz="14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Yes, he expects perseverance, since growth and blessing are his responsibility.</a:t>
            </a:r>
            <a:endParaRPr lang="en-US" sz="14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Obviously, those caught up in immorality were </a:t>
            </a:r>
            <a:r>
              <a:rPr lang="en-US" sz="1200" b="1" i="1"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faithful!</a:t>
            </a:r>
            <a:endParaRPr lang="en-US" sz="1400" b="1" kern="1200" dirty="0" smtClean="0">
              <a:solidFill>
                <a:schemeClr val="tx1"/>
              </a:solidFill>
              <a:effectLst/>
              <a:latin typeface="+mn-lt"/>
              <a:ea typeface="+mn-ea"/>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193</a:t>
            </a:fld>
            <a:endParaRPr lang="en-GB" sz="1200">
              <a:solidFill>
                <a:prstClr val="white"/>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195</a:t>
            </a:fld>
            <a:endParaRPr lang="en-GB" sz="1200">
              <a:solidFill>
                <a:prstClr val="white"/>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196</a:t>
            </a:fld>
            <a:endParaRPr lang="en-GB" sz="1200">
              <a:solidFill>
                <a:prstClr val="white"/>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197</a:t>
            </a:fld>
            <a:endParaRPr lang="en-GB" sz="1200">
              <a:solidFill>
                <a:prstClr val="white"/>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198</a:t>
            </a:fld>
            <a:endParaRPr lang="en-GB" sz="1200">
              <a:solidFill>
                <a:prstClr val="white"/>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199</a:t>
            </a:fld>
            <a:endParaRPr lang="en-GB" sz="1200">
              <a:solidFill>
                <a:prstClr val="whit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19</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t>
            </a:r>
            <a:r>
              <a:rPr lang="en-US" dirty="0" smtClean="0">
                <a:latin typeface="Times New Roman" charset="0"/>
                <a:cs typeface="Times New Roman" charset="0"/>
              </a:rPr>
              <a:t>after earthquake </a:t>
            </a:r>
            <a:r>
              <a:rPr lang="en-US" dirty="0">
                <a:latin typeface="Times New Roman" charset="0"/>
                <a:cs typeface="Times New Roman" charset="0"/>
              </a:rPr>
              <a:t>columns put back up again.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209</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Activities can</a:t>
            </a:r>
            <a:r>
              <a:rPr lang="fr-FR" dirty="0" smtClean="0"/>
              <a:t>'</a:t>
            </a:r>
            <a:r>
              <a:rPr lang="en-US" dirty="0" smtClean="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Good works can</a:t>
            </a:r>
            <a:r>
              <a:rPr lang="fr-FR" dirty="0" smtClean="0"/>
              <a:t>'</a:t>
            </a:r>
            <a:r>
              <a:rPr lang="en-US" dirty="0" smtClean="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Perseverance can</a:t>
            </a:r>
            <a:r>
              <a:rPr lang="fr-FR" dirty="0" smtClean="0"/>
              <a:t>'</a:t>
            </a:r>
            <a:r>
              <a:rPr lang="en-US" dirty="0" smtClean="0"/>
              <a:t>t replace purity.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A7E95-CFEB-324D-9127-271943F85A55}" type="slidenum">
              <a:rPr lang="en-US" sz="1200">
                <a:solidFill>
                  <a:prstClr val="black"/>
                </a:solidFill>
              </a:rPr>
              <a:pPr eaLnBrk="1" hangingPunct="1"/>
              <a:t>20</a:t>
            </a:fld>
            <a:endParaRPr lang="en-US" sz="1200">
              <a:solidFill>
                <a:prstClr val="black"/>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214</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NT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6B815A-C7D8-7F45-9E0A-704962FE684B}" type="slidenum">
              <a:rPr lang="en-US" sz="1200">
                <a:solidFill>
                  <a:srgbClr val="000000"/>
                </a:solidFill>
              </a:rPr>
              <a:pPr eaLnBrk="1" hangingPunct="1"/>
              <a:t>21</a:t>
            </a:fld>
            <a:endParaRPr lang="en-US" sz="1200">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charset="0"/>
                <a:cs typeface="Times New Roman" charset="0"/>
              </a:rPr>
              <a:t>Diana</a:t>
            </a:r>
            <a:r>
              <a:rPr lang="en-US" dirty="0">
                <a:latin typeface="Times New Roman" charset="0"/>
                <a:cs typeface="Times New Roman" charset="0"/>
              </a:rPr>
              <a:t>-the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r>
              <a:rPr lang="en-US" dirty="0" smtClean="0">
                <a:latin typeface="Times New Roman" charset="0"/>
                <a:cs typeface="Times New Roman" charset="0"/>
              </a:rPr>
              <a:t>)</a:t>
            </a:r>
            <a:endParaRPr lang="en-US" dirty="0">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22</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r>
              <a:rPr lang="en-US" dirty="0" smtClean="0">
                <a:solidFill>
                  <a:schemeClr val="tx2"/>
                </a:solidFill>
                <a:latin typeface="Times New Roman" charset="0"/>
                <a:cs typeface="Times New Roman" charset="0"/>
              </a:rPr>
              <a:t>"</a:t>
            </a:r>
            <a:r>
              <a:rPr lang="en-US" dirty="0" smtClean="0">
                <a:solidFill>
                  <a:schemeClr val="tx2"/>
                </a:solidFill>
              </a:rPr>
              <a:t>In Roman mythology, </a:t>
            </a:r>
            <a:r>
              <a:rPr lang="en-US" b="1" dirty="0" smtClean="0">
                <a:solidFill>
                  <a:schemeClr val="tx2"/>
                </a:solidFill>
              </a:rPr>
              <a:t>Diana</a:t>
            </a:r>
            <a:r>
              <a:rPr lang="en-US" dirty="0" smtClean="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smtClean="0">
                <a:solidFill>
                  <a:schemeClr val="tx2"/>
                </a:solidFill>
              </a:rPr>
              <a:t>en.wikipedia.org</a:t>
            </a:r>
            <a:r>
              <a:rPr lang="en-US" dirty="0" smtClean="0">
                <a:solidFill>
                  <a:schemeClr val="tx2"/>
                </a:solidFill>
              </a:rPr>
              <a:t>/wiki/Diana_%28mythology%29)</a:t>
            </a:r>
            <a:endParaRPr lang="en-US" dirty="0" smtClean="0">
              <a:solidFill>
                <a:schemeClr val="tx2"/>
              </a:solidFill>
              <a:latin typeface="Times New Roman" charset="0"/>
              <a:cs typeface="Times New Roman" charset="0"/>
            </a:endParaRPr>
          </a:p>
          <a:p>
            <a:pPr eaLnBrk="1" hangingPunct="1"/>
            <a:endParaRPr lang="en-US" dirty="0" smtClean="0">
              <a:latin typeface="Times New Roman" charset="0"/>
              <a:cs typeface="Times New Roman" charset="0"/>
            </a:endParaRPr>
          </a:p>
          <a:p>
            <a:pPr eaLnBrk="1" hangingPunct="1"/>
            <a:r>
              <a:rPr lang="en-US" dirty="0" smtClean="0">
                <a:latin typeface="Times New Roman" charset="0"/>
                <a:cs typeface="Times New Roman" charset="0"/>
              </a:rPr>
              <a:t>Temple</a:t>
            </a:r>
            <a:r>
              <a:rPr lang="en-US" baseline="0" dirty="0" smtClean="0">
                <a:latin typeface="Times New Roman" charset="0"/>
                <a:cs typeface="Times New Roman" charset="0"/>
              </a:rPr>
              <a:t> had </a:t>
            </a:r>
            <a:r>
              <a:rPr lang="en-US" dirty="0" smtClean="0">
                <a:latin typeface="Times New Roman" charset="0"/>
                <a:cs typeface="Times New Roman" charset="0"/>
              </a:rPr>
              <a:t>127 </a:t>
            </a:r>
            <a:r>
              <a:rPr lang="en-US" dirty="0">
                <a:latin typeface="Times New Roman" charset="0"/>
                <a:cs typeface="Times New Roman" charset="0"/>
              </a:rPr>
              <a:t>Marble pillars, Artemis (</a:t>
            </a:r>
            <a:r>
              <a:rPr lang="en-US" dirty="0" err="1">
                <a:latin typeface="Times New Roman" charset="0"/>
                <a:cs typeface="Times New Roman" charset="0"/>
              </a:rPr>
              <a:t>Gk</a:t>
            </a:r>
            <a:r>
              <a:rPr lang="en-US" dirty="0">
                <a:latin typeface="Times New Roman" charset="0"/>
                <a:cs typeface="Times New Roman" charset="0"/>
              </a:rPr>
              <a:t>), Diana (Latin</a:t>
            </a:r>
            <a:r>
              <a:rPr lang="en-US" dirty="0" smtClean="0">
                <a:latin typeface="Times New Roman" charset="0"/>
                <a:cs typeface="Times New Roman" charset="0"/>
              </a:rPr>
              <a:t>)</a:t>
            </a:r>
            <a:endParaRPr lang="en-US" dirty="0">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3</a:t>
            </a:fld>
            <a:endParaRPr lang="en-GB" sz="1200">
              <a:solidFill>
                <a:prstClr val="white"/>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23</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charset="0"/>
                <a:cs typeface="Times New Roman" charset="0"/>
              </a:rPr>
              <a:t>Sid </a:t>
            </a:r>
            <a:r>
              <a:rPr lang="en-US" dirty="0">
                <a:latin typeface="Times New Roman" charset="0"/>
                <a:cs typeface="Times New Roman" charset="0"/>
              </a:rPr>
              <a:t>Caesar, Venerate: Bow to Caesar or die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24</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charset="0"/>
                <a:cs typeface="Times New Roman" charset="0"/>
              </a:rPr>
              <a:t>The place where the Ephesian clerk averted a riot in Acts 19:29</a:t>
            </a:r>
            <a:endParaRPr lang="en-US" dirty="0">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25</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26</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27</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28</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29</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30</a:t>
            </a:fld>
            <a:endParaRPr lang="en-GB" sz="1200">
              <a:solidFill>
                <a:prstClr val="white"/>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31</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32</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sent to capital of the province, Ephesus.  It included an individual letter to Ephesus, as well as letters to 6 other key churches.  The Ephesians copied the entire book of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4</a:t>
            </a:fld>
            <a:endParaRPr lang="en-GB" sz="1200">
              <a:solidFill>
                <a:prstClr val="white"/>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33</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34</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Today and last Sunday, over one half</a:t>
            </a:r>
            <a:r>
              <a:rPr lang="en-US" baseline="0" dirty="0" smtClean="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Our thoughts today turn to seven weeks ago from this day to All-Saints</a:t>
            </a:r>
            <a:r>
              <a:rPr lang="en-US" baseline="0" dirty="0" smtClean="0">
                <a:latin typeface="Times New Roman" charset="0"/>
                <a:ea typeface="ＭＳ Ｐゴシック" charset="0"/>
                <a:cs typeface="ＭＳ Ｐゴシック" charset="0"/>
              </a:rPr>
              <a:t> C</a:t>
            </a:r>
            <a:r>
              <a:rPr lang="en-US" dirty="0" smtClean="0">
                <a:latin typeface="Times New Roman" charset="0"/>
                <a:ea typeface="ＭＳ Ｐゴシック" charset="0"/>
                <a:cs typeface="ＭＳ Ｐゴシック" charset="0"/>
              </a:rPr>
              <a:t>hurch.</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church is located in the northern region of Pakistan in the city of</a:t>
            </a:r>
            <a:r>
              <a:rPr lang="en-US" baseline="0" dirty="0" smtClean="0">
                <a:latin typeface="Times New Roman" charset="0"/>
                <a:ea typeface="ＭＳ Ｐゴシック" charset="0"/>
                <a:cs typeface="ＭＳ Ｐゴシック" charset="0"/>
              </a:rPr>
              <a:t> Peshawar, close to the border with Afghanistan.</a:t>
            </a:r>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Inside the church it looks much like many others in that region where the men and the women sit on opposite sides.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On 22 September 2013 after the service the believers gathered outside</a:t>
            </a:r>
            <a:r>
              <a:rPr lang="en-US" baseline="0" dirty="0" smtClean="0">
                <a:latin typeface="Times New Roman" charset="0"/>
                <a:ea typeface="ＭＳ Ｐゴシック" charset="0"/>
                <a:cs typeface="ＭＳ Ｐゴシック" charset="0"/>
              </a:rPr>
              <a:t> the building in the courtyard to talk, to eat—over 200 men, women, and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Infiltrating</a:t>
            </a:r>
            <a:r>
              <a:rPr lang="en-US" sz="1200" kern="1200" baseline="0" dirty="0" smtClean="0">
                <a:solidFill>
                  <a:schemeClr val="tx1"/>
                </a:solidFill>
                <a:effectLst/>
                <a:latin typeface="+mn-lt"/>
                <a:ea typeface="+mn-ea"/>
                <a:cs typeface="+mn-cs"/>
              </a:rPr>
              <a:t> the crowd were t</a:t>
            </a:r>
            <a:r>
              <a:rPr lang="en-US" sz="1200" kern="1200" dirty="0" smtClean="0">
                <a:solidFill>
                  <a:schemeClr val="tx1"/>
                </a:solidFill>
                <a:effectLst/>
                <a:latin typeface="+mn-lt"/>
                <a:ea typeface="+mn-ea"/>
                <a:cs typeface="+mn-cs"/>
              </a:rPr>
              <a:t>wo suicide bombers, who struck the All Saints Church members after their service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Sunday, killing more more</a:t>
            </a:r>
            <a:r>
              <a:rPr lang="en-US" sz="1200" kern="1200" baseline="0" dirty="0" smtClean="0">
                <a:solidFill>
                  <a:schemeClr val="tx1"/>
                </a:solidFill>
                <a:effectLst/>
                <a:latin typeface="+mn-lt"/>
                <a:ea typeface="+mn-ea"/>
                <a:cs typeface="+mn-cs"/>
              </a:rPr>
              <a:t> than 90 </a:t>
            </a:r>
            <a:r>
              <a:rPr lang="en-US" sz="1200" kern="1200" dirty="0" smtClean="0">
                <a:solidFill>
                  <a:schemeClr val="tx1"/>
                </a:solidFill>
                <a:effectLst/>
                <a:latin typeface="+mn-lt"/>
                <a:ea typeface="+mn-ea"/>
                <a:cs typeface="+mn-cs"/>
              </a:rPr>
              <a:t>people and wounding more than 150. The victims included many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None of us can imagine the horror of that moment.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5</a:t>
            </a:fld>
            <a:endParaRPr lang="en-GB" sz="1200">
              <a:solidFill>
                <a:prstClr val="white"/>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None of us can.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smtClean="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smtClean="0"/>
              <a:t>The saddest part of the story concerns the children.  The father of Eshaan</a:t>
            </a:r>
            <a:r>
              <a:rPr lang="en-US" b="1" baseline="0" dirty="0" smtClean="0"/>
              <a:t> and </a:t>
            </a:r>
            <a:r>
              <a:rPr lang="en-US" b="1" baseline="0" dirty="0" err="1" smtClean="0"/>
              <a:t>Neha</a:t>
            </a:r>
            <a:r>
              <a:rPr lang="en-US" b="1" baseline="0" dirty="0" smtClean="0"/>
              <a:t> was on business in the US at the time, but later wrote, "</a:t>
            </a:r>
            <a:r>
              <a:rPr lang="en-US" dirty="0" smtClean="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smtClean="0"/>
              <a:t>Neha</a:t>
            </a:r>
            <a:r>
              <a:rPr lang="en-US" dirty="0" smtClean="0"/>
              <a:t>, who was running after him at the time, was so </a:t>
            </a:r>
            <a:r>
              <a:rPr lang="en-US" dirty="0" err="1" smtClean="0"/>
              <a:t>traumatised</a:t>
            </a:r>
            <a:r>
              <a:rPr lang="en-US" dirty="0" smtClean="0"/>
              <a:t> by the sight that her little heart gave in and she collapsed next to </a:t>
            </a:r>
            <a:r>
              <a:rPr lang="en-US" dirty="0" err="1" smtClean="0"/>
              <a:t>Eshaan’s</a:t>
            </a:r>
            <a:r>
              <a:rPr lang="en-US" dirty="0" smtClean="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smtClean="0"/>
              <a:t>Full</a:t>
            </a:r>
            <a:r>
              <a:rPr lang="en-US" b="1" baseline="0" dirty="0" smtClean="0"/>
              <a:t> article:</a:t>
            </a:r>
            <a:endParaRPr lang="en-US" b="1" dirty="0" smtClean="0"/>
          </a:p>
          <a:p>
            <a:endParaRPr lang="en-US" b="1" dirty="0" smtClean="0"/>
          </a:p>
          <a:p>
            <a:r>
              <a:rPr lang="en-US" b="1" dirty="0" smtClean="0"/>
              <a:t>"The twin bombs that exploded on Sunday at All Saints Church, Peshawar, killed more than 90 people, injured nearly 150 others, and </a:t>
            </a:r>
            <a:r>
              <a:rPr lang="en-US" b="1" dirty="0" smtClean="0">
                <a:hlinkClick r:id="rId3"/>
              </a:rPr>
              <a:t>emotionally scarred</a:t>
            </a:r>
            <a:r>
              <a:rPr lang="en-US" b="1" dirty="0" smtClean="0"/>
              <a:t> thousands more.</a:t>
            </a:r>
            <a:endParaRPr lang="en-US" dirty="0" smtClean="0"/>
          </a:p>
          <a:p>
            <a:r>
              <a:rPr lang="en-US" dirty="0" smtClean="0">
                <a:hlinkClick r:id="rId4"/>
              </a:rPr>
              <a:t>Investigations</a:t>
            </a:r>
            <a:r>
              <a:rPr lang="en-US" dirty="0" smtClean="0"/>
              <a:t> are under way while recovery and treatment has begun for the injured and their families. For some, healing will be swift while others may take small steps over months, maybe even years. Many more might never fully recover from this tragedy.</a:t>
            </a:r>
          </a:p>
          <a:p>
            <a:r>
              <a:rPr lang="en-US" dirty="0" smtClean="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smtClean="0"/>
              <a:t>visualise</a:t>
            </a:r>
            <a:r>
              <a:rPr lang="en-US" dirty="0" smtClean="0"/>
              <a:t> the happy little angels skipping through the church doors.</a:t>
            </a:r>
          </a:p>
          <a:p>
            <a:r>
              <a:rPr lang="en-US" dirty="0" smtClean="0"/>
              <a:t>It is therefore, with great sorrow and a heavy heart that I share my memories of </a:t>
            </a:r>
            <a:r>
              <a:rPr lang="en-US" dirty="0" err="1" smtClean="0"/>
              <a:t>Neha</a:t>
            </a:r>
            <a:r>
              <a:rPr lang="en-US" dirty="0" smtClean="0"/>
              <a:t> and Eshaan.</a:t>
            </a:r>
          </a:p>
          <a:p>
            <a:r>
              <a:rPr lang="en-US" dirty="0" smtClean="0"/>
              <a:t>Since the blast, I have not had a moment’s peace as I keep remembering how they used to make me laugh at their playful antics. Today I </a:t>
            </a:r>
            <a:r>
              <a:rPr lang="en-US" dirty="0" err="1" smtClean="0"/>
              <a:t>realised</a:t>
            </a:r>
            <a:r>
              <a:rPr lang="en-US" dirty="0" smtClean="0"/>
              <a:t> that the only way to alleviate my pain, even if a little bit, is by sharing their story.</a:t>
            </a:r>
          </a:p>
          <a:p>
            <a:r>
              <a:rPr lang="en-US" dirty="0" smtClean="0"/>
              <a:t>These little victims of the senseless violence that rocked Peshawar in general and the Christian community in particular, were gems treasured by their parents, family, friends and teachers alike.</a:t>
            </a:r>
          </a:p>
          <a:p>
            <a:r>
              <a:rPr lang="en-US" dirty="0" smtClean="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smtClean="0"/>
              <a:t>Neha</a:t>
            </a:r>
            <a:r>
              <a:rPr lang="en-US" dirty="0" smtClean="0"/>
              <a:t>, who was running after him at the time, was so </a:t>
            </a:r>
            <a:r>
              <a:rPr lang="en-US" dirty="0" err="1" smtClean="0"/>
              <a:t>traumatised</a:t>
            </a:r>
            <a:r>
              <a:rPr lang="en-US" dirty="0" smtClean="0"/>
              <a:t> by the sight that her little heart gave in and she collapsed next to </a:t>
            </a:r>
            <a:r>
              <a:rPr lang="en-US" dirty="0" err="1" smtClean="0"/>
              <a:t>Eshaan’s</a:t>
            </a:r>
            <a:r>
              <a:rPr lang="en-US" dirty="0" smtClean="0"/>
              <a:t> torn body.</a:t>
            </a:r>
          </a:p>
          <a:p>
            <a:r>
              <a:rPr lang="en-US" dirty="0" smtClean="0"/>
              <a:t>I cannot even begin to imagine what Eshaan and </a:t>
            </a:r>
            <a:r>
              <a:rPr lang="en-US" dirty="0" err="1" smtClean="0"/>
              <a:t>Neha’s</a:t>
            </a:r>
            <a:r>
              <a:rPr lang="en-US" dirty="0" smtClean="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smtClean="0"/>
              <a:t>In Eshaan and </a:t>
            </a:r>
            <a:r>
              <a:rPr lang="en-US" dirty="0" err="1" smtClean="0"/>
              <a:t>Neha’s</a:t>
            </a:r>
            <a:r>
              <a:rPr lang="en-US" dirty="0" smtClean="0"/>
              <a:t> case, the situation was worsened because their father, </a:t>
            </a:r>
            <a:r>
              <a:rPr lang="en-US" dirty="0" err="1" smtClean="0"/>
              <a:t>Insar</a:t>
            </a:r>
            <a:r>
              <a:rPr lang="en-US" dirty="0" smtClean="0"/>
              <a:t>, was in the United States at the time of the blast. In a cracked voice, he said over the phone,</a:t>
            </a:r>
          </a:p>
          <a:p>
            <a:r>
              <a:rPr lang="en-US" dirty="0" smtClean="0"/>
              <a:t>“They were little angels sent down to me to love and protect. Like most fathers, I was often over-protective and sometimes downright clingy. After all, my children were my treasure.”</a:t>
            </a:r>
          </a:p>
          <a:p>
            <a:r>
              <a:rPr lang="en-US" dirty="0" smtClean="0"/>
              <a:t>His voice completely broke then, and all we heard for a few minutes was the heart-wrenching weeping of a man in physical and emotional trauma. Mustering up his strength, he said,</a:t>
            </a:r>
          </a:p>
          <a:p>
            <a:r>
              <a:rPr lang="en-US" dirty="0" smtClean="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smtClean="0"/>
              <a:t>After every few minutes of crying and talking about his children, he repeated, almost like a mantra,</a:t>
            </a:r>
          </a:p>
          <a:p>
            <a:r>
              <a:rPr lang="en-US" dirty="0" smtClean="0"/>
              <a:t>“If only I was in Pakistan.”</a:t>
            </a:r>
          </a:p>
          <a:p>
            <a:r>
              <a:rPr lang="en-US" dirty="0" smtClean="0"/>
              <a:t>While their father is in the US and has not been able to catch a flight back home yet, their mother, </a:t>
            </a:r>
            <a:r>
              <a:rPr lang="en-US" dirty="0" err="1" smtClean="0"/>
              <a:t>Uzma</a:t>
            </a:r>
            <a:r>
              <a:rPr lang="en-US" dirty="0" smtClean="0"/>
              <a:t>, is in the </a:t>
            </a:r>
            <a:r>
              <a:rPr lang="en-US" dirty="0" smtClean="0">
                <a:hlinkClick r:id="rId5"/>
              </a:rPr>
              <a:t>Intensive Care Unit </a:t>
            </a:r>
            <a:r>
              <a:rPr lang="en-US" dirty="0" smtClean="0"/>
              <a:t>(ICU). She still has no idea of what happened to her children.</a:t>
            </a:r>
          </a:p>
          <a:p>
            <a:r>
              <a:rPr lang="en-US" dirty="0" smtClean="0"/>
              <a:t>Remembering his children, </a:t>
            </a:r>
            <a:r>
              <a:rPr lang="en-US" dirty="0" err="1" smtClean="0"/>
              <a:t>Insar</a:t>
            </a:r>
            <a:r>
              <a:rPr lang="en-US" dirty="0" smtClean="0"/>
              <a:t> says,</a:t>
            </a:r>
          </a:p>
          <a:p>
            <a:r>
              <a:rPr lang="en-US" dirty="0" smtClean="0"/>
              <a:t>“Children change our life. They show us new ways to love, new things to find joy in, and new ways to look at the world.”</a:t>
            </a:r>
          </a:p>
          <a:p>
            <a:r>
              <a:rPr lang="en-US" dirty="0" smtClean="0"/>
              <a:t>However, for </a:t>
            </a:r>
            <a:r>
              <a:rPr lang="en-US" dirty="0" err="1" smtClean="0"/>
              <a:t>Insar</a:t>
            </a:r>
            <a:r>
              <a:rPr lang="en-US" dirty="0" smtClean="0"/>
              <a:t> and </a:t>
            </a:r>
            <a:r>
              <a:rPr lang="en-US" dirty="0" err="1" smtClean="0"/>
              <a:t>Uzma</a:t>
            </a:r>
            <a:r>
              <a:rPr lang="en-US" dirty="0" smtClean="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smtClean="0"/>
              <a:t>All we can do is pray that with time, these memories will become less painful and that one day, </a:t>
            </a:r>
            <a:r>
              <a:rPr lang="en-US" dirty="0" err="1" smtClean="0"/>
              <a:t>Insar</a:t>
            </a:r>
            <a:r>
              <a:rPr lang="en-US" dirty="0" smtClean="0"/>
              <a:t> and </a:t>
            </a:r>
            <a:r>
              <a:rPr lang="en-US" dirty="0" err="1" smtClean="0"/>
              <a:t>Uzma</a:t>
            </a:r>
            <a:r>
              <a:rPr lang="en-US" dirty="0" smtClean="0"/>
              <a:t> will begin to re-build their lives. We hope that they will learn to carry with them, happy memories of the love they shared with their precious children, even if it was for such a short time.</a:t>
            </a:r>
          </a:p>
          <a:p>
            <a:endParaRPr lang="en-US" dirty="0" smtClean="0"/>
          </a:p>
          <a:p>
            <a:r>
              <a:rPr lang="en-US" dirty="0" smtClean="0"/>
              <a:t>http://</a:t>
            </a:r>
            <a:r>
              <a:rPr lang="en-US" dirty="0" err="1" smtClean="0"/>
              <a:t>blogs.tribune.com.pk</a:t>
            </a:r>
            <a:r>
              <a:rPr lang="en-US" dirty="0" smtClean="0"/>
              <a:t>/story/18971/they-were-just-children-not-</a:t>
            </a:r>
            <a:r>
              <a:rPr lang="en-US" dirty="0" err="1" smtClean="0"/>
              <a:t>christian</a:t>
            </a:r>
            <a:r>
              <a:rPr lang="en-US" dirty="0" smtClean="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a:t>
            </a:r>
            <a:r>
              <a:rPr lang="en-US" baseline="0" dirty="0" smtClean="0">
                <a:latin typeface="Times New Roman" charset="0"/>
                <a:ea typeface="ＭＳ Ｐゴシック" charset="0"/>
                <a:cs typeface="ＭＳ Ｐゴシック" charset="0"/>
              </a:rPr>
              <a:t> toll on a single assembly is staggering!</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grief is unimaginable.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t>The tragedy</a:t>
            </a:r>
            <a:r>
              <a:rPr lang="en-US" baseline="0" dirty="0" smtClean="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smtClean="0"/>
          </a:p>
          <a:p>
            <a:endParaRPr lang="en-US" dirty="0" smtClean="0"/>
          </a:p>
          <a:p>
            <a:r>
              <a:rPr lang="en-US" dirty="0" smtClean="0"/>
              <a:t>Full article:</a:t>
            </a:r>
          </a:p>
          <a:p>
            <a:endParaRPr lang="en-US" dirty="0" smtClean="0"/>
          </a:p>
          <a:p>
            <a:r>
              <a:rPr lang="en-US" dirty="0" smtClean="0"/>
              <a:t>PESHAWAR - Death toll from Sunday’s twin bombings at All Saints Church was horrendous and Lady Reading Hospital was running out of caskets, beds and medicine for the wounded; and on top of that doctors and paramedics were absent. </a:t>
            </a:r>
            <a:br>
              <a:rPr lang="en-US" dirty="0" smtClean="0"/>
            </a:br>
            <a:r>
              <a:rPr lang="en-US" dirty="0" smtClean="0"/>
              <a:t>To give vent to their anger over sorry state of affairs at the public health centre, attendants of the injured ransacked the hospital and chanted slogans against Khyber </a:t>
            </a:r>
            <a:r>
              <a:rPr lang="en-US" dirty="0" err="1" smtClean="0"/>
              <a:t>Pakhtunkhwa</a:t>
            </a:r>
            <a:r>
              <a:rPr lang="en-US" dirty="0" smtClean="0"/>
              <a:t> government for its inability to ensure every sort of health facility during the emergency situation. </a:t>
            </a:r>
            <a:br>
              <a:rPr lang="en-US" dirty="0" smtClean="0"/>
            </a:br>
            <a:r>
              <a:rPr lang="en-US" dirty="0" smtClean="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smtClean="0"/>
            </a:br>
            <a:r>
              <a:rPr lang="en-US" dirty="0" smtClean="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smtClean="0"/>
            </a:br>
            <a:r>
              <a:rPr lang="en-US" dirty="0" smtClean="0"/>
              <a:t>Nevertheless, when Pakistan </a:t>
            </a:r>
            <a:r>
              <a:rPr lang="en-US" dirty="0" err="1" smtClean="0"/>
              <a:t>Tehreek</a:t>
            </a:r>
            <a:r>
              <a:rPr lang="en-US" dirty="0" smtClean="0"/>
              <a:t>-e-</a:t>
            </a:r>
            <a:r>
              <a:rPr lang="en-US" dirty="0" err="1" smtClean="0"/>
              <a:t>Insaf</a:t>
            </a:r>
            <a:r>
              <a:rPr lang="en-US" dirty="0" smtClean="0"/>
              <a:t> chief Imran Khan came in, most of the doctors had to pull up their socks in order to save their skin. </a:t>
            </a:r>
            <a:br>
              <a:rPr lang="en-US" dirty="0" smtClean="0"/>
            </a:br>
            <a:r>
              <a:rPr lang="en-US" dirty="0" smtClean="0"/>
              <a:t>People from different walks of life </a:t>
            </a:r>
            <a:r>
              <a:rPr lang="en-US" dirty="0" err="1" smtClean="0"/>
              <a:t>criticised</a:t>
            </a:r>
            <a:r>
              <a:rPr lang="en-US" dirty="0" smtClean="0"/>
              <a:t> PTI-led provincial government for its poor performance and asked it to provide all sort of health facilities to the injured. They also demanded stern action against the negligent doctors.</a:t>
            </a: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www.nation.com.pk</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pakistan</a:t>
            </a:r>
            <a:r>
              <a:rPr lang="en-US" dirty="0" smtClean="0">
                <a:latin typeface="Times New Roman" charset="0"/>
                <a:ea typeface="ＭＳ Ｐゴシック" charset="0"/>
                <a:cs typeface="ＭＳ Ｐゴシック" charset="0"/>
              </a:rPr>
              <a:t>-news-newspaper-daily-</a:t>
            </a:r>
            <a:r>
              <a:rPr lang="en-US" dirty="0" err="1" smtClean="0">
                <a:latin typeface="Times New Roman" charset="0"/>
                <a:ea typeface="ＭＳ Ｐゴシック" charset="0"/>
                <a:cs typeface="ＭＳ Ｐゴシック" charset="0"/>
              </a:rPr>
              <a:t>english</a:t>
            </a:r>
            <a:r>
              <a:rPr lang="en-US" dirty="0" smtClean="0">
                <a:latin typeface="Times New Roman" charset="0"/>
                <a:ea typeface="ＭＳ Ｐゴシック" charset="0"/>
                <a:cs typeface="ＭＳ Ｐゴシック" charset="0"/>
              </a:rPr>
              <a:t>-online/national/23-Sep-2013/</a:t>
            </a:r>
            <a:r>
              <a:rPr lang="en-US" dirty="0" err="1" smtClean="0">
                <a:latin typeface="Times New Roman" charset="0"/>
                <a:ea typeface="ＭＳ Ｐゴシック" charset="0"/>
                <a:cs typeface="ＭＳ Ｐゴシック" charset="0"/>
              </a:rPr>
              <a:t>peshawar</a:t>
            </a:r>
            <a:r>
              <a:rPr lang="en-US" dirty="0" smtClean="0">
                <a:latin typeface="Times New Roman" charset="0"/>
                <a:ea typeface="ＭＳ Ｐゴシック" charset="0"/>
                <a:cs typeface="ＭＳ Ｐゴシック" charset="0"/>
              </a:rPr>
              <a:t>-hospital-ransacked-for-absence-of-docs-facilities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So they did, but it was too late for some of</a:t>
            </a:r>
            <a:r>
              <a:rPr lang="en-US" baseline="0" dirty="0" smtClean="0">
                <a:latin typeface="Times New Roman" charset="0"/>
                <a:ea typeface="ＭＳ Ｐゴシック" charset="0"/>
                <a:cs typeface="ＭＳ Ｐゴシック" charset="0"/>
              </a:rPr>
              <a:t> the victims who needed immediate care to save their lives.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You workplace passes you up for promotion.</a:t>
            </a:r>
          </a:p>
          <a:p>
            <a:r>
              <a:rPr lang="en-US" dirty="0" smtClean="0">
                <a:latin typeface="Times New Roman" charset="0"/>
                <a:ea typeface="ＭＳ Ｐゴシック" charset="0"/>
                <a:cs typeface="ＭＳ Ｐゴシック" charset="0"/>
              </a:rPr>
              <a:t>Your motives are misunderstood.</a:t>
            </a:r>
          </a:p>
          <a:p>
            <a:r>
              <a:rPr lang="en-US" dirty="0" smtClean="0">
                <a:latin typeface="Times New Roman" charset="0"/>
                <a:ea typeface="ＭＳ Ｐゴシック" charset="0"/>
                <a:cs typeface="ＭＳ Ｐゴシック" charset="0"/>
              </a:rPr>
              <a:t>You are lumped with fanatics.</a:t>
            </a:r>
          </a:p>
          <a:p>
            <a:r>
              <a:rPr lang="en-US" dirty="0" smtClean="0">
                <a:latin typeface="Times New Roman" charset="0"/>
                <a:ea typeface="ＭＳ Ｐゴシック" charset="0"/>
                <a:cs typeface="ＭＳ Ｐゴシック" charset="0"/>
              </a:rPr>
              <a:t>Your faith is ridiculed in your family.</a:t>
            </a:r>
          </a:p>
          <a:p>
            <a:r>
              <a:rPr lang="en-US" dirty="0" smtClean="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What is most important is Christ's view of suffering—how he wants us to address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NO actual accounts</a:t>
            </a:r>
            <a:r>
              <a:rPr lang="en-US" baseline="0" dirty="0" smtClean="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Some scholars over the years have believed that these churches represent 7</a:t>
            </a:r>
            <a:r>
              <a:rPr lang="en-US" baseline="0" dirty="0" smtClean="0">
                <a:latin typeface="Times New Roman" charset="0"/>
                <a:ea typeface="ＭＳ Ｐゴシック" charset="0"/>
                <a:cs typeface="ＭＳ Ｐゴシック" charset="0"/>
              </a:rPr>
              <a:t> stages of church history:</a:t>
            </a:r>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33</a:t>
            </a:r>
            <a:r>
              <a:rPr lang="en-US" dirty="0">
                <a:latin typeface="Times New Roman" charset="0"/>
                <a:ea typeface="ＭＳ Ｐゴシック" charset="0"/>
                <a:cs typeface="ＭＳ Ｐゴシック" charset="0"/>
              </a:rPr>
              <a:t>—The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a:t>
            </a:r>
            <a:r>
              <a:rPr lang="en-US" dirty="0" smtClean="0">
                <a:latin typeface="Times New Roman" charset="0"/>
                <a:ea typeface="ＭＳ Ｐゴシック" charset="0"/>
                <a:cs typeface="ＭＳ Ｐゴシック" charset="0"/>
              </a:rPr>
              <a:t>"Church Fathers"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313—Constantine began to merge Christianity and paganism.  With paganism illegal, it took on a </a:t>
            </a:r>
            <a:r>
              <a:rPr lang="en-US" dirty="0" smtClean="0">
                <a:latin typeface="Times New Roman" charset="0"/>
                <a:ea typeface="ＭＳ Ｐゴシック" charset="0"/>
                <a:cs typeface="ＭＳ Ｐゴシック" charset="0"/>
              </a:rPr>
              <a:t>"Christianized" </a:t>
            </a:r>
            <a:r>
              <a:rPr lang="en-US" dirty="0">
                <a:latin typeface="Times New Roman" charset="0"/>
                <a:ea typeface="ＭＳ Ｐゴシック" charset="0"/>
                <a:cs typeface="ＭＳ Ｐゴシック" charset="0"/>
              </a:rPr>
              <a:t>form.</a:t>
            </a:r>
          </a:p>
          <a:p>
            <a:r>
              <a:rPr lang="en-US" dirty="0">
                <a:latin typeface="Times New Roman" charset="0"/>
                <a:ea typeface="ＭＳ Ｐゴシック" charset="0"/>
                <a:cs typeface="ＭＳ Ｐゴシック" charset="0"/>
              </a:rPr>
              <a:t>476—</a:t>
            </a:r>
            <a:r>
              <a:rPr lang="en-US" dirty="0" smtClean="0">
                <a:latin typeface="Times New Roman" charset="0"/>
                <a:ea typeface="ＭＳ Ｐゴシック" charset="0"/>
                <a:cs typeface="ＭＳ Ｐゴシック" charset="0"/>
              </a:rPr>
              <a:t>Rome</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Fall ushered in 1000 years of deviation from classical learning called the </a:t>
            </a:r>
            <a:r>
              <a:rPr lang="en-US" dirty="0" smtClean="0">
                <a:latin typeface="Times New Roman" charset="0"/>
                <a:ea typeface="ＭＳ Ｐゴシック" charset="0"/>
                <a:cs typeface="ＭＳ Ｐゴシック" charset="0"/>
              </a:rPr>
              <a:t>"Middle Ages" </a:t>
            </a:r>
            <a:r>
              <a:rPr lang="en-US" dirty="0">
                <a:latin typeface="Times New Roman" charset="0"/>
                <a:ea typeface="ＭＳ Ｐゴシック" charset="0"/>
                <a:cs typeface="ＭＳ Ｐゴシック" charset="0"/>
              </a:rPr>
              <a:t>with </a:t>
            </a:r>
            <a:r>
              <a:rPr lang="en-US" dirty="0" smtClean="0">
                <a:latin typeface="Times New Roman" charset="0"/>
                <a:ea typeface="ＭＳ Ｐゴシック" charset="0"/>
                <a:cs typeface="ＭＳ Ｐゴシック" charset="0"/>
              </a:rPr>
              <a:t>Rome</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6</a:t>
            </a:fld>
            <a:endParaRPr lang="en-GB" sz="1200">
              <a:solidFill>
                <a:prstClr val="white"/>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speak of WWJD (What Would Jesus Do)</a:t>
            </a:r>
          </a:p>
          <a:p>
            <a:r>
              <a:rPr lang="en-US" dirty="0" smtClean="0"/>
              <a:t>However,</a:t>
            </a:r>
            <a:r>
              <a:rPr lang="en-US" baseline="0" dirty="0" smtClean="0"/>
              <a:t> I am addressing WWJS</a:t>
            </a:r>
            <a:endParaRPr lang="en-US" dirty="0" smtClean="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391239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55</a:t>
            </a:fld>
            <a:endParaRPr lang="en-GB" sz="1200">
              <a:solidFill>
                <a:prstClr val="white"/>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sent to capital of the province, Ephesus.  It included an individual letter to Ephesus, as well as letters to 6 other key churches.  The Ephesians copied the entire book of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 </a:t>
            </a:r>
            <a:r>
              <a:rPr lang="en-US" dirty="0">
                <a:latin typeface="Times New Roman" charset="0"/>
                <a:ea typeface="ＭＳ Ｐゴシック" charset="0"/>
                <a:cs typeface="ＭＳ Ｐゴシック" charset="0"/>
              </a:rPr>
              <a:t>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56</a:t>
            </a:fld>
            <a:endParaRPr lang="en-GB" sz="1200">
              <a:solidFill>
                <a:prstClr val="white"/>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57</a:t>
            </a:fld>
            <a:endParaRPr lang="en-GB" sz="1200">
              <a:solidFill>
                <a:prstClr val="white"/>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point of </a:t>
            </a:r>
            <a:r>
              <a:rPr lang="en-US" dirty="0" err="1" smtClean="0">
                <a:latin typeface="Times New Roman" charset="0"/>
                <a:ea typeface="ＭＳ Ｐゴシック" charset="0"/>
                <a:cs typeface="ＭＳ Ｐゴシック" charset="0"/>
              </a:rPr>
              <a:t>Khải</a:t>
            </a:r>
            <a:r>
              <a:rPr lang="en-US" dirty="0" smtClean="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huye</a:t>
            </a:r>
            <a:r>
              <a:rPr lang="en-US" dirty="0" smtClean="0">
                <a:latin typeface="Times New Roman" charset="0"/>
                <a:ea typeface="ＭＳ Ｐゴシック" charset="0"/>
                <a:cs typeface="ＭＳ Ｐゴシック" charset="0"/>
              </a:rPr>
              <a:t>̂̀n</a:t>
            </a:r>
            <a:r>
              <a:rPr lang="en-US" baseline="0" dirty="0" smtClean="0">
                <a:latin typeface="Times New Roman" charset="0"/>
                <a:ea typeface="ＭＳ Ｐゴシック" charset="0"/>
                <a:cs typeface="ＭＳ Ｐゴシック" charset="0"/>
              </a:rPr>
              <a:t> 2–3 is that Jesus has authority over all churches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61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These</a:t>
            </a:r>
            <a:r>
              <a:rPr lang="en-US" baseline="0" dirty="0" smtClean="0">
                <a:latin typeface="Times New Roman" charset="0"/>
                <a:ea typeface="ＭＳ Ｐゴシック" charset="0"/>
                <a:cs typeface="ＭＳ Ｐゴシック" charset="0"/>
              </a:rPr>
              <a:t> three chapters comprise the middle section of the book of </a:t>
            </a:r>
            <a:r>
              <a:rPr lang="en-US" baseline="0" dirty="0" err="1" smtClean="0">
                <a:latin typeface="Times New Roman" charset="0"/>
                <a:ea typeface="ＭＳ Ｐゴシック" charset="0"/>
                <a:cs typeface="ＭＳ Ｐゴシック" charset="0"/>
              </a:rPr>
              <a:t>Khải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huye</a:t>
            </a:r>
            <a:r>
              <a:rPr lang="en-US" baseline="0" dirty="0" smtClean="0">
                <a:latin typeface="Times New Roman" charset="0"/>
                <a:ea typeface="ＭＳ Ｐゴシック" charset="0"/>
                <a:cs typeface="ＭＳ Ｐゴシック" charset="0"/>
              </a:rPr>
              <a:t>̂̀n in the sense in which John was to record "what he had seen" (1:19a, shown in the chapter 1 vision of Christ), followed by "what is now" (1:19b), or what was happening at the present time around AD 95 among these churches of Asia, in modern-day western Turkey.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smtClean="0">
                <a:solidFill>
                  <a:schemeClr val="tx1"/>
                </a:solidFill>
                <a:effectLst/>
                <a:latin typeface="+mn-lt"/>
                <a:ea typeface="+mn-ea"/>
                <a:cs typeface="+mn-cs"/>
              </a:rPr>
              <a:t>Church</a:t>
            </a:r>
            <a:r>
              <a:rPr lang="en-US" sz="1200" kern="1200" dirty="0" smtClean="0">
                <a:solidFill>
                  <a:schemeClr val="tx1"/>
                </a:solidFill>
                <a:effectLst/>
                <a:latin typeface="+mn-lt"/>
                <a:ea typeface="+mn-ea"/>
                <a:cs typeface="+mn-cs"/>
              </a:rPr>
              <a:t> name</a:t>
            </a:r>
          </a:p>
          <a:p>
            <a:pPr marL="228600" indent="-228600">
              <a:buAutoNum type="arabicPeriod"/>
            </a:pPr>
            <a:r>
              <a:rPr lang="en-US" sz="1200" u="sng" kern="1200" dirty="0" smtClean="0">
                <a:solidFill>
                  <a:schemeClr val="tx1"/>
                </a:solidFill>
                <a:effectLst/>
                <a:latin typeface="+mn-lt"/>
                <a:ea typeface="+mn-ea"/>
                <a:cs typeface="+mn-cs"/>
              </a:rPr>
              <a:t>Christ</a:t>
            </a:r>
            <a:r>
              <a:rPr lang="en-US" sz="1200" kern="1200" dirty="0" smtClean="0">
                <a:solidFill>
                  <a:schemeClr val="tx1"/>
                </a:solidFill>
                <a:effectLst/>
                <a:latin typeface="+mn-lt"/>
                <a:ea typeface="+mn-ea"/>
                <a:cs typeface="+mn-cs"/>
              </a:rPr>
              <a:t> Described in a Unique Way for that Church</a:t>
            </a:r>
          </a:p>
          <a:p>
            <a:pPr marL="228600" indent="-228600">
              <a:buAutoNum type="arabicPeriod"/>
            </a:pPr>
            <a:r>
              <a:rPr lang="en-US" sz="1200" u="sng" kern="1200" dirty="0" smtClean="0">
                <a:solidFill>
                  <a:schemeClr val="tx1"/>
                </a:solidFill>
                <a:effectLst/>
                <a:latin typeface="+mn-lt"/>
                <a:ea typeface="+mn-ea"/>
                <a:cs typeface="+mn-cs"/>
              </a:rPr>
              <a:t>Commendation</a:t>
            </a:r>
            <a:r>
              <a:rPr lang="en-US" sz="1200" kern="1200" dirty="0" smtClean="0">
                <a:solidFill>
                  <a:schemeClr val="tx1"/>
                </a:solidFill>
                <a:effectLst/>
                <a:latin typeface="+mn-lt"/>
                <a:ea typeface="+mn-ea"/>
                <a:cs typeface="+mn-cs"/>
              </a:rPr>
              <a:t> of Good Deeds among the Believers</a:t>
            </a:r>
          </a:p>
          <a:p>
            <a:pPr marL="228600" indent="-228600">
              <a:buAutoNum type="arabicPeriod"/>
            </a:pPr>
            <a:r>
              <a:rPr lang="en-US" sz="1200" u="sng" kern="1200" dirty="0" smtClean="0">
                <a:solidFill>
                  <a:schemeClr val="tx1"/>
                </a:solidFill>
                <a:effectLst/>
                <a:latin typeface="+mn-lt"/>
                <a:ea typeface="+mn-ea"/>
                <a:cs typeface="+mn-cs"/>
              </a:rPr>
              <a:t>Rebuke</a:t>
            </a:r>
            <a:r>
              <a:rPr lang="en-US" sz="1200" kern="1200" dirty="0" smtClean="0">
                <a:solidFill>
                  <a:schemeClr val="tx1"/>
                </a:solidFill>
                <a:effectLst/>
                <a:latin typeface="+mn-lt"/>
                <a:ea typeface="+mn-ea"/>
                <a:cs typeface="+mn-cs"/>
              </a:rPr>
              <a:t> of Sin within the Church</a:t>
            </a:r>
          </a:p>
          <a:p>
            <a:pPr marL="228600" indent="-228600">
              <a:buAutoNum type="arabicPeriod"/>
            </a:pPr>
            <a:r>
              <a:rPr lang="en-US" sz="1200" u="sng" kern="1200" dirty="0" smtClean="0">
                <a:solidFill>
                  <a:schemeClr val="tx1"/>
                </a:solidFill>
                <a:effectLst/>
                <a:latin typeface="+mn-lt"/>
                <a:ea typeface="+mn-ea"/>
                <a:cs typeface="+mn-cs"/>
              </a:rPr>
              <a:t>Exhortation</a:t>
            </a:r>
            <a:r>
              <a:rPr lang="en-US" sz="1200" kern="1200" dirty="0" smtClean="0">
                <a:solidFill>
                  <a:schemeClr val="tx1"/>
                </a:solidFill>
                <a:effectLst/>
                <a:latin typeface="+mn-lt"/>
                <a:ea typeface="+mn-ea"/>
                <a:cs typeface="+mn-cs"/>
              </a:rPr>
              <a:t> or Encouragement to Repent</a:t>
            </a:r>
          </a:p>
          <a:p>
            <a:pPr marL="228600" indent="-228600">
              <a:buAutoNum type="arabicPeriod"/>
            </a:pPr>
            <a:r>
              <a:rPr lang="en-US" sz="1200" u="sng" kern="1200" dirty="0" smtClean="0">
                <a:solidFill>
                  <a:schemeClr val="tx1"/>
                </a:solidFill>
                <a:effectLst/>
                <a:latin typeface="+mn-lt"/>
                <a:ea typeface="+mn-ea"/>
                <a:cs typeface="+mn-cs"/>
              </a:rPr>
              <a:t>Warning</a:t>
            </a:r>
            <a:r>
              <a:rPr lang="en-US" sz="1200" kern="1200" dirty="0" smtClean="0">
                <a:solidFill>
                  <a:schemeClr val="tx1"/>
                </a:solidFill>
                <a:effectLst/>
                <a:latin typeface="+mn-lt"/>
                <a:ea typeface="+mn-ea"/>
                <a:cs typeface="+mn-cs"/>
              </a:rPr>
              <a:t> if the Exhortation is Disobeyed or a</a:t>
            </a:r>
            <a:r>
              <a:rPr lang="en-US" sz="1200" kern="1200" baseline="0" dirty="0" smtClean="0">
                <a:solidFill>
                  <a:schemeClr val="tx1"/>
                </a:solidFill>
                <a:effectLst/>
                <a:latin typeface="+mn-lt"/>
                <a:ea typeface="+mn-ea"/>
                <a:cs typeface="+mn-cs"/>
              </a:rPr>
              <a:t> warning to prepare them for difficulties</a:t>
            </a:r>
            <a:endParaRPr lang="en-US" sz="1200" kern="1200" dirty="0" smtClean="0">
              <a:solidFill>
                <a:schemeClr val="tx1"/>
              </a:solidFill>
              <a:effectLst/>
              <a:latin typeface="+mn-lt"/>
              <a:ea typeface="+mn-ea"/>
              <a:cs typeface="+mn-cs"/>
            </a:endParaRPr>
          </a:p>
          <a:p>
            <a:pPr marL="228600" indent="-228600">
              <a:buAutoNum type="arabicPeriod"/>
            </a:pPr>
            <a:r>
              <a:rPr lang="en-US" sz="1200" u="sng" kern="1200" dirty="0" smtClean="0">
                <a:solidFill>
                  <a:schemeClr val="tx1"/>
                </a:solidFill>
                <a:effectLst/>
                <a:latin typeface="+mn-lt"/>
                <a:ea typeface="+mn-ea"/>
                <a:cs typeface="+mn-cs"/>
              </a:rPr>
              <a:t>Promise</a:t>
            </a:r>
            <a:r>
              <a:rPr lang="en-US" sz="1200" kern="1200" dirty="0" smtClean="0">
                <a:solidFill>
                  <a:schemeClr val="tx1"/>
                </a:solidFill>
                <a:effectLst/>
                <a:latin typeface="+mn-lt"/>
                <a:ea typeface="+mn-ea"/>
                <a:cs typeface="+mn-cs"/>
              </a:rPr>
              <a:t> for Faithfulness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63</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Times New Roman" charset="0"/>
              </a:rPr>
              <a:t>The first letter was sent to Ephesus,</a:t>
            </a:r>
            <a:r>
              <a:rPr lang="en-US" baseline="0" dirty="0" smtClean="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64</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Despite the many things the Ephesian church did right in</a:t>
            </a:r>
            <a:r>
              <a:rPr lang="en-US" baseline="0" dirty="0" smtClean="0">
                <a:latin typeface="Times New Roman" charset="0"/>
                <a:ea typeface="ＭＳ Ｐゴシック" charset="0"/>
                <a:cs typeface="ＭＳ Ｐゴシック" charset="0"/>
              </a:rPr>
              <a:t> their service for Christ, they were "busy but backslidden."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marL="0" indent="0">
              <a:buNone/>
            </a:pPr>
            <a:r>
              <a:rPr lang="en-US" sz="1200" baseline="0" dirty="0" smtClean="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smtClean="0">
                <a:latin typeface="Times New Roman" charset="0"/>
                <a:ea typeface="ＭＳ Ｐゴシック" charset="0"/>
                <a:cs typeface="ＭＳ Ｐゴシック" charset="0"/>
              </a:rPr>
              <a:t>Historic Churches: The 7 churches were actual churches at John’s time.  All actually hold to this view except </a:t>
            </a:r>
            <a:r>
              <a:rPr lang="en-US" sz="1200" baseline="0" dirty="0" err="1" smtClean="0">
                <a:latin typeface="Times New Roman" charset="0"/>
                <a:ea typeface="ＭＳ Ｐゴシック" charset="0"/>
                <a:cs typeface="ＭＳ Ｐゴシック" charset="0"/>
              </a:rPr>
              <a:t>Bulllinger</a:t>
            </a:r>
            <a:r>
              <a:rPr lang="en-US" sz="1200" baseline="0" dirty="0" smtClean="0">
                <a:latin typeface="Times New Roman" charset="0"/>
                <a:ea typeface="ＭＳ Ｐゴシック" charset="0"/>
                <a:cs typeface="ＭＳ Ｐゴシック" charset="0"/>
              </a:rPr>
              <a:t>, who in 1935 taught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smtClean="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smtClean="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Understanding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smtClean="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smtClean="0">
                <a:latin typeface="Times New Roman" charset="0"/>
                <a:ea typeface="ＭＳ Ｐゴシック" charset="0"/>
                <a:cs typeface="ＭＳ Ｐゴシック" charset="0"/>
              </a:rPr>
              <a:t>Historico</a:t>
            </a:r>
            <a:r>
              <a:rPr lang="en-US" sz="1200" baseline="0" dirty="0" smtClean="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̂̀n of the Lord Jesus Christ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̂̀n of Jesus Christ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Seven Churches in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̂̀n 2-3,"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BSac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Understanding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Commentary on the Holy Scriptures-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̂̀n 2–3 Prophetic?”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smtClean="0">
              <a:latin typeface="Times New Roman" charset="0"/>
              <a:ea typeface="ＭＳ Ｐゴシック" charset="0"/>
              <a:cs typeface="ＭＳ Ｐゴシック" charset="0"/>
            </a:endParaRPr>
          </a:p>
          <a:p>
            <a:pPr marL="228600" indent="-228600">
              <a:buAutoNum type="arabicPeriod"/>
            </a:pPr>
            <a:r>
              <a:rPr lang="en-US" sz="1200" baseline="0" dirty="0" smtClean="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smtClean="0">
              <a:latin typeface="Times New Roman" charset="0"/>
              <a:ea typeface="ＭＳ Ｐゴシック" charset="0"/>
              <a:cs typeface="ＭＳ Ｐゴシック" charset="0"/>
            </a:endParaRPr>
          </a:p>
          <a:p>
            <a:pPr marL="0" indent="0">
              <a:buNone/>
            </a:pPr>
            <a:r>
              <a:rPr lang="en-US" sz="1200" baseline="0" dirty="0" smtClean="0">
                <a:latin typeface="Times New Roman" charset="0"/>
                <a:ea typeface="ＭＳ Ｐゴシック" charset="0"/>
                <a:cs typeface="ＭＳ Ｐゴシック" charset="0"/>
              </a:rPr>
              <a:t>Critique of Each View:</a:t>
            </a:r>
          </a:p>
          <a:p>
            <a:pPr marL="228600" indent="-228600">
              <a:buAutoNum type="arabicPeriod"/>
            </a:pPr>
            <a:r>
              <a:rPr lang="en-US" sz="1200" baseline="0" dirty="0" smtClean="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smtClean="0">
                <a:latin typeface="Times New Roman" charset="0"/>
                <a:ea typeface="ＭＳ Ｐゴシック" charset="0"/>
                <a:cs typeface="ＭＳ Ｐゴシック" charset="0"/>
              </a:rPr>
              <a:t>Historico</a:t>
            </a:r>
            <a:r>
              <a:rPr lang="en-US" sz="1200" baseline="0" dirty="0" smtClean="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smtClean="0">
                <a:latin typeface="Times New Roman" charset="0"/>
                <a:ea typeface="ＭＳ Ｐゴシック" charset="0"/>
                <a:cs typeface="ＭＳ Ｐゴシック" charset="0"/>
              </a:rPr>
              <a:t>Prophetic: (a) Any prophetic element would destroy the doctrine of </a:t>
            </a:r>
            <a:r>
              <a:rPr lang="en-US" sz="1200" baseline="0" dirty="0" err="1" smtClean="0">
                <a:latin typeface="Times New Roman" charset="0"/>
                <a:ea typeface="ＭＳ Ｐゴシック" charset="0"/>
                <a:cs typeface="ＭＳ Ｐゴシック" charset="0"/>
              </a:rPr>
              <a:t>imminency</a:t>
            </a:r>
            <a:r>
              <a:rPr lang="en-US" sz="1200" baseline="0" dirty="0" smtClean="0">
                <a:latin typeface="Times New Roman" charset="0"/>
                <a:ea typeface="ＭＳ Ｐゴシック" charset="0"/>
                <a:cs typeface="ＭＳ Ｐゴシック" charset="0"/>
              </a:rPr>
              <a:t>, so the chapters must relate only to actual first century churches since the 4</a:t>
            </a:r>
            <a:r>
              <a:rPr lang="en-US" sz="1200" baseline="30000" dirty="0" smtClean="0">
                <a:latin typeface="Times New Roman" charset="0"/>
                <a:ea typeface="ＭＳ Ｐゴシック" charset="0"/>
                <a:cs typeface="ＭＳ Ｐゴシック" charset="0"/>
              </a:rPr>
              <a:t>th</a:t>
            </a:r>
            <a:r>
              <a:rPr lang="en-US" sz="1200" baseline="0" dirty="0" smtClean="0">
                <a:latin typeface="Times New Roman" charset="0"/>
                <a:ea typeface="ＭＳ Ｐゴシック" charset="0"/>
                <a:cs typeface="ＭＳ Ｐゴシック" charset="0"/>
              </a:rPr>
              <a:t> and 6</a:t>
            </a:r>
            <a:r>
              <a:rPr lang="en-US" sz="1200" baseline="30000" dirty="0" smtClean="0">
                <a:latin typeface="Times New Roman" charset="0"/>
                <a:ea typeface="ＭＳ Ｐゴシック" charset="0"/>
                <a:cs typeface="ＭＳ Ｐゴシック" charset="0"/>
              </a:rPr>
              <a:t>th</a:t>
            </a:r>
            <a:r>
              <a:rPr lang="en-US" sz="1200" baseline="0" dirty="0" smtClean="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smtClean="0">
                <a:latin typeface="Times New Roman" charset="0"/>
                <a:ea typeface="ＭＳ Ｐゴシック" charset="0"/>
                <a:cs typeface="ＭＳ Ｐゴシック" charset="0"/>
              </a:rPr>
              <a:t>Laodicean</a:t>
            </a:r>
            <a:r>
              <a:rPr lang="en-US" sz="1200" baseline="0" dirty="0" smtClean="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smtClean="0">
                <a:latin typeface="Times New Roman" charset="0"/>
                <a:ea typeface="ＭＳ Ｐゴシック" charset="0"/>
                <a:cs typeface="ＭＳ Ｐゴシック" charset="0"/>
              </a:rPr>
              <a:t>Typical (Representative): (a) </a:t>
            </a:r>
            <a:r>
              <a:rPr lang="en-US" sz="1200" baseline="0" dirty="0" err="1" smtClean="0">
                <a:latin typeface="Times New Roman" charset="0"/>
                <a:ea typeface="ＭＳ Ｐゴシック" charset="0"/>
                <a:cs typeface="ＭＳ Ｐゴシック" charset="0"/>
              </a:rPr>
              <a:t>Imminency</a:t>
            </a:r>
            <a:r>
              <a:rPr lang="en-US" sz="1200" baseline="0" dirty="0" smtClean="0">
                <a:latin typeface="Times New Roman" charset="0"/>
                <a:ea typeface="ＭＳ Ｐゴシック" charset="0"/>
                <a:cs typeface="ＭＳ Ｐゴシック" charset="0"/>
              </a:rPr>
              <a:t> would be ruined only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smtClean="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7</a:t>
            </a:fld>
            <a:endParaRPr lang="en-GB" sz="1200">
              <a:solidFill>
                <a:prstClr val="white"/>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65</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smtClean="0">
                <a:latin typeface="Times New Roman" charset="0"/>
                <a:ea typeface="ＭＳ Ｐゴシック" charset="0"/>
                <a:cs typeface="ＭＳ Ｐゴシック" charset="0"/>
              </a:rPr>
              <a:t>So today</a:t>
            </a:r>
            <a:r>
              <a:rPr lang="en-US" baseline="0" dirty="0" smtClean="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that Jesus has "been there, done that."</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1921940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Smyrna was a seaport city</a:t>
            </a:r>
            <a:r>
              <a:rPr lang="en-US" baseline="0" dirty="0" smtClean="0">
                <a:latin typeface="Times New Roman" charset="0"/>
                <a:ea typeface="ＭＳ Ｐゴシック" charset="0"/>
                <a:cs typeface="ＭＳ Ｐゴシック" charset="0"/>
              </a:rPr>
              <a:t> like Ephesus, about 35 miles north.  It still exists today with the name of Izmir.</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67</a:t>
            </a:fld>
            <a:endParaRPr lang="en-GB" sz="1200">
              <a:solidFill>
                <a:prstClr val="white"/>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68</a:t>
            </a:fld>
            <a:endParaRPr lang="en-GB" sz="1200">
              <a:solidFill>
                <a:prstClr val="white"/>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pain good?  Most of us do not think so!</a:t>
            </a:r>
          </a:p>
          <a:p>
            <a:r>
              <a:rPr lang="en-US" dirty="0" smtClean="0"/>
              <a:t>• Isaac</a:t>
            </a:r>
          </a:p>
          <a:p>
            <a:r>
              <a:rPr lang="en-US" dirty="0" smtClean="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smtClean="0"/>
              <a:t>"We're doing the best we can to just teach him; he knows blood is bad," said Brown. "We taught him even when he was little to say '</a:t>
            </a:r>
            <a:r>
              <a:rPr lang="en-US" dirty="0" err="1" smtClean="0"/>
              <a:t>ow</a:t>
            </a:r>
            <a:r>
              <a:rPr lang="en-US" dirty="0" smtClean="0"/>
              <a:t>.' You don't have to tell normal kids to say '</a:t>
            </a:r>
            <a:r>
              <a:rPr lang="en-US" dirty="0" err="1" smtClean="0"/>
              <a:t>ow</a:t>
            </a:r>
            <a:r>
              <a:rPr lang="en-US" dirty="0" smtClean="0"/>
              <a:t>.'"</a:t>
            </a:r>
          </a:p>
          <a:p>
            <a:r>
              <a:rPr lang="en-US" dirty="0" smtClean="0"/>
              <a:t>• Baby</a:t>
            </a:r>
          </a:p>
          <a:p>
            <a:r>
              <a:rPr lang="en-US" dirty="0" smtClean="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smtClean="0"/>
              <a:t>• Leg</a:t>
            </a:r>
          </a:p>
          <a:p>
            <a:r>
              <a:rPr lang="en-US" dirty="0" smtClean="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3693456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smtClean="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quote</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3336388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75</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a:t>
            </a:r>
            <a:r>
              <a:rPr lang="en-US" dirty="0" smtClean="0">
                <a:latin typeface="Times New Roman" charset="0"/>
                <a:ea typeface="ＭＳ Ｐゴシック" charset="0"/>
                <a:cs typeface="ＭＳ Ｐゴシック" charset="0"/>
              </a:rPr>
              <a:t>Nero</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76</a:t>
            </a:fld>
            <a:endParaRPr lang="en-GB" sz="1200">
              <a:solidFill>
                <a:prstClr val="white"/>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latin typeface="Calibri"/>
              </a:rPr>
              <a:pPr/>
              <a:t>78</a:t>
            </a:fld>
            <a:endParaRPr lang="en-US">
              <a:solidFill>
                <a:prstClr val="black"/>
              </a:solidFill>
              <a:latin typeface="Calibri"/>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Indian Christians burn Pakistan’s flag to protest church attack in Peshawar - See more at: http://</a:t>
            </a:r>
            <a:r>
              <a:rPr lang="en-US" dirty="0" err="1" smtClean="0">
                <a:effectLst/>
              </a:rPr>
              <a:t>post.jagran.com</a:t>
            </a:r>
            <a:r>
              <a:rPr lang="en-US" dirty="0" smtClean="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smtClean="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committed S$3000</a:t>
            </a:r>
            <a:r>
              <a:rPr lang="en-US" baseline="0" dirty="0" smtClean="0">
                <a:latin typeface="Times New Roman" charset="0"/>
                <a:ea typeface="ＭＳ Ｐゴシック" charset="0"/>
                <a:cs typeface="ＭＳ Ｐゴシック" charset="0"/>
              </a:rPr>
              <a:t> to help 6 families who lost their bread winners for three months.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87</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a:t>
            </a:r>
            <a:r>
              <a:rPr lang="en-US" dirty="0" smtClean="0">
                <a:latin typeface="Times New Roman" charset="0"/>
                <a:ea typeface="ＭＳ Ｐゴシック" charset="0"/>
                <a:cs typeface="ＭＳ Ｐゴシック" charset="0"/>
              </a:rPr>
              <a:t>Nero</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88</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89</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90</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91</a:t>
            </a:fld>
            <a:endParaRPr lang="en-GB" sz="1200">
              <a:solidFill>
                <a:prstClr val="white"/>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93</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a:t>
            </a:r>
            <a:r>
              <a:rPr lang="en-US" dirty="0" smtClean="0">
                <a:latin typeface="Times New Roman" charset="0"/>
                <a:ea typeface="ＭＳ Ｐゴシック" charset="0"/>
                <a:cs typeface="ＭＳ Ｐゴシック" charset="0"/>
              </a:rPr>
              <a:t>Diana</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 has been presented in the two houses of the US Congress several times</a:t>
            </a:r>
            <a:r>
              <a:rPr lang="en-US" baseline="0" dirty="0" smtClean="0"/>
              <a:t> in the past 40 years, each time being defeated.  However, the margin of defeat is narrowing and proponents are at </a:t>
            </a:r>
            <a:r>
              <a:rPr lang="en-US" baseline="0" smtClean="0"/>
              <a:t>it again.</a:t>
            </a:r>
            <a:endParaRPr lang="en-US"/>
          </a:p>
        </p:txBody>
      </p:sp>
      <p:sp>
        <p:nvSpPr>
          <p:cNvPr id="4" name="Slide Number Placeholder 3"/>
          <p:cNvSpPr>
            <a:spLocks noGrp="1"/>
          </p:cNvSpPr>
          <p:nvPr>
            <p:ph type="sldNum" sz="quarter" idx="10"/>
          </p:nvPr>
        </p:nvSpPr>
        <p:spPr/>
        <p:txBody>
          <a:bodyPr/>
          <a:lstStyle/>
          <a:p>
            <a:fld id="{99208AAC-BD08-E443-89A2-A8F38D944BDB}" type="slidenum">
              <a:rPr lang="en-US" smtClean="0"/>
              <a:pPr/>
              <a:t>95</a:t>
            </a:fld>
            <a:endParaRPr lang="en-US"/>
          </a:p>
        </p:txBody>
      </p:sp>
    </p:spTree>
    <p:extLst>
      <p:ext uri="{BB962C8B-B14F-4D97-AF65-F5344CB8AC3E}">
        <p14:creationId xmlns:p14="http://schemas.microsoft.com/office/powerpoint/2010/main" val="1988196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smtClean="0">
                <a:effectLst/>
              </a:rPr>
              <a:t> </a:t>
            </a:r>
            <a:endParaRPr lang="en-US" dirty="0" smtClean="0"/>
          </a:p>
          <a:p>
            <a:endParaRPr lang="en-US" dirty="0" smtClean="0"/>
          </a:p>
          <a:p>
            <a:r>
              <a:rPr lang="en-US" dirty="0" smtClean="0"/>
              <a:t>http://</a:t>
            </a:r>
            <a:r>
              <a:rPr lang="en-US" dirty="0" err="1" smtClean="0"/>
              <a:t>www.washingtonblade.com</a:t>
            </a:r>
            <a:r>
              <a:rPr lang="en-US" dirty="0" smtClean="0"/>
              <a:t>/2013/10/30/</a:t>
            </a:r>
            <a:r>
              <a:rPr lang="en-US" dirty="0" err="1" smtClean="0"/>
              <a:t>enda</a:t>
            </a:r>
            <a:r>
              <a:rPr lang="en-US" dirty="0" smtClean="0"/>
              <a:t>-heats/</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C55654-5FB8-724B-9427-4148925A5B77}" type="slidenum">
              <a:rPr lang="en-US">
                <a:solidFill>
                  <a:prstClr val="black"/>
                </a:solidFill>
              </a:rPr>
              <a:pPr/>
              <a:t>106</a:t>
            </a:fld>
            <a:endParaRPr lang="en-US">
              <a:solidFill>
                <a:prstClr val="black"/>
              </a:solidFill>
            </a:endParaRPr>
          </a:p>
        </p:txBody>
      </p:sp>
      <p:sp>
        <p:nvSpPr>
          <p:cNvPr id="73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6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D99AC-733E-7843-92D5-0CB5F610B95D}" type="slidenum">
              <a:rPr lang="en-US">
                <a:solidFill>
                  <a:prstClr val="black"/>
                </a:solidFill>
              </a:rPr>
              <a:pPr/>
              <a:t>107</a:t>
            </a:fld>
            <a:endParaRPr lang="en-US">
              <a:solidFill>
                <a:prstClr val="black"/>
              </a:solidFill>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C4E05-8D0C-D349-BE3A-42470D50D6A0}" type="slidenum">
              <a:rPr lang="en-US">
                <a:solidFill>
                  <a:prstClr val="black"/>
                </a:solidFill>
              </a:rPr>
              <a:pPr/>
              <a:t>108</a:t>
            </a:fld>
            <a:endParaRPr lang="en-US">
              <a:solidFill>
                <a:prstClr val="black"/>
              </a:solidFill>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35EEA-EF2E-0148-B402-74A6465A49C7}" type="slidenum">
              <a:rPr lang="en-US">
                <a:solidFill>
                  <a:prstClr val="black"/>
                </a:solidFill>
              </a:rPr>
              <a:pPr/>
              <a:t>109</a:t>
            </a:fld>
            <a:endParaRPr lang="en-US">
              <a:solidFill>
                <a:prstClr val="black"/>
              </a:solidFill>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BF8A8-46EA-F045-838B-49F2AA79E982}" type="slidenum">
              <a:rPr lang="en-US">
                <a:solidFill>
                  <a:prstClr val="black"/>
                </a:solidFill>
              </a:rPr>
              <a:pPr/>
              <a:t>110</a:t>
            </a:fld>
            <a:endParaRPr lang="en-US">
              <a:solidFill>
                <a:prstClr val="black"/>
              </a:solidFill>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57708DD-8058-7A41-93BF-A3E76B4EFD0D}" type="slidenum">
              <a:rPr lang="en-GB" sz="1200">
                <a:solidFill>
                  <a:prstClr val="white"/>
                </a:solidFill>
              </a:rPr>
              <a:pPr/>
              <a:t>113</a:t>
            </a:fld>
            <a:endParaRPr lang="en-GB" sz="1200">
              <a:solidFill>
                <a:prstClr val="white"/>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a:t>
            </a:r>
            <a:r>
              <a:rPr lang="en-US" sz="1200" b="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b="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̂̀n, 2:11-12: "To the angel of the church in Pergamum, write this: . . . </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b="1" dirty="0" smtClean="0">
                <a:effectLst/>
              </a:rPr>
              <a:t> </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 This is a scale model of the altar.</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a:t>
            </a:r>
            <a:r>
              <a:rPr lang="en-US" sz="1200" b="1" kern="1200" dirty="0" err="1" smtClean="0">
                <a:solidFill>
                  <a:schemeClr val="tx1"/>
                </a:solidFill>
                <a:effectLst/>
                <a:latin typeface="Times New Roman" pitchFamily="-112" charset="0"/>
                <a:ea typeface="ＭＳ Ｐゴシック" pitchFamily="-108" charset="-128"/>
                <a:cs typeface="ＭＳ Ｐゴシック" pitchFamily="-108" charset="-128"/>
              </a:rPr>
              <a:t>Khải</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b="1" kern="1200" dirty="0" err="1" smtClean="0">
                <a:solidFill>
                  <a:schemeClr val="tx1"/>
                </a:solidFill>
                <a:effectLst/>
                <a:latin typeface="Times New Roman" pitchFamily="-112" charset="0"/>
                <a:ea typeface="ＭＳ Ｐゴシック" pitchFamily="-108" charset="-128"/>
                <a:cs typeface="ＭＳ Ｐゴシック" pitchFamily="-108" charset="-128"/>
              </a:rPr>
              <a:t>huye</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̂̀n, 2:11-12: "To the angel of the church in Pergamum, write this: . . . </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b="1" dirty="0" smtClean="0">
                <a:effectLst/>
              </a:rPr>
              <a:t> </a:t>
            </a:r>
            <a:r>
              <a:rPr lang="en-US" sz="1200" b="1" kern="1200" dirty="0" smtClean="0">
                <a:solidFill>
                  <a:schemeClr val="tx1"/>
                </a:solidFill>
                <a:effectLst/>
                <a:latin typeface="Times New Roman" pitchFamily="-112" charset="0"/>
                <a:ea typeface="ＭＳ Ｐゴシック" pitchFamily="-108" charset="-128"/>
                <a:cs typeface="ＭＳ Ｐゴシック" pitchFamily="-108" charset="-128"/>
              </a:rPr>
              <a:t> This is a scale model of the altar.</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5B9942F2-9734-F04C-A409-109444B6A259}" type="slidenum">
              <a:rPr lang="en-US" sz="1200">
                <a:solidFill>
                  <a:prstClr val="black"/>
                </a:solidFill>
              </a:rPr>
              <a:pPr/>
              <a:t>121</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8F20C87-8E15-784A-BC6A-D94C51FFDD0B}" type="slidenum">
              <a:rPr lang="en-US" sz="1200">
                <a:solidFill>
                  <a:prstClr val="black"/>
                </a:solidFill>
              </a:rPr>
              <a:pPr/>
              <a:t>122</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FDFF5A3-9693-A349-AE9A-5B1EF8784CC4}" type="slidenum">
              <a:rPr lang="en-US" sz="1200">
                <a:solidFill>
                  <a:prstClr val="black"/>
                </a:solidFill>
              </a:rPr>
              <a:pPr/>
              <a:t>123</a:t>
            </a:fld>
            <a:endParaRPr lang="en-US"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69DEF953-D795-B546-99EE-1115908973BC}" type="slidenum">
              <a:rPr lang="en-US" sz="1200">
                <a:solidFill>
                  <a:prstClr val="black"/>
                </a:solidFill>
              </a:rPr>
              <a:pPr/>
              <a:t>124</a:t>
            </a:fld>
            <a:endParaRPr lang="en-US" sz="1200">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ECE17A4-C9CA-8841-B265-759EBD0206C2}" type="slidenum">
              <a:rPr lang="en-US" sz="1200">
                <a:solidFill>
                  <a:prstClr val="black"/>
                </a:solidFill>
              </a:rPr>
              <a:pPr/>
              <a:t>125</a:t>
            </a:fld>
            <a:endParaRPr lang="en-US" sz="1200">
              <a:solidFill>
                <a:prstClr val="black"/>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8.jpe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577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363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8956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8987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336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03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14/6/16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14/6/16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14/6/16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14/6/16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14/6/16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14/6/16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14/6/16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14/6/16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14/6/16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14/6/16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14/6/16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91274076"/>
      </p:ext>
    </p:extLst>
  </p:cSld>
  <p:clrMapOvr>
    <a:masterClrMapping/>
  </p:clrMapOvr>
  <p:transition xmlns:p14="http://schemas.microsoft.com/office/powerpoint/2010/mai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9777313"/>
      </p:ext>
    </p:extLst>
  </p:cSld>
  <p:clrMapOvr>
    <a:masterClrMapping/>
  </p:clrMapOvr>
  <p:transition xmlns:p14="http://schemas.microsoft.com/office/powerpoint/2010/mai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86017308"/>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77134052"/>
      </p:ext>
    </p:extLst>
  </p:cSld>
  <p:clrMapOvr>
    <a:masterClrMapping/>
  </p:clrMapOvr>
  <p:transition xmlns:p14="http://schemas.microsoft.com/office/powerpoint/2010/mai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7956845"/>
      </p:ext>
    </p:extLst>
  </p:cSld>
  <p:clrMapOvr>
    <a:masterClrMapping/>
  </p:clrMapOvr>
  <p:transition xmlns:p14="http://schemas.microsoft.com/office/powerpoint/2010/mai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0659067"/>
      </p:ext>
    </p:extLst>
  </p:cSld>
  <p:clrMapOvr>
    <a:masterClrMapping/>
  </p:clrMapOvr>
  <p:transition xmlns:p14="http://schemas.microsoft.com/office/powerpoint/2010/mai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225291"/>
      </p:ext>
    </p:extLst>
  </p:cSld>
  <p:clrMapOvr>
    <a:masterClrMapping/>
  </p:clrMapOvr>
  <p:transition xmlns:p14="http://schemas.microsoft.com/office/powerpoint/2010/mai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22599943"/>
      </p:ext>
    </p:extLst>
  </p:cSld>
  <p:clrMapOvr>
    <a:masterClrMapping/>
  </p:clrMapOvr>
  <p:transition xmlns:p14="http://schemas.microsoft.com/office/powerpoint/2010/mai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6188967"/>
      </p:ext>
    </p:extLst>
  </p:cSld>
  <p:clrMapOvr>
    <a:masterClrMapping/>
  </p:clrMapOvr>
  <p:transition xmlns:p14="http://schemas.microsoft.com/office/powerpoint/2010/mai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07740888"/>
      </p:ext>
    </p:extLst>
  </p:cSld>
  <p:clrMapOvr>
    <a:masterClrMapping/>
  </p:clrMapOvr>
  <p:transition xmlns:p14="http://schemas.microsoft.com/office/powerpoint/2010/mai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03667103"/>
      </p:ext>
    </p:extLst>
  </p:cSld>
  <p:clrMapOvr>
    <a:masterClrMapping/>
  </p:clrMapOvr>
  <p:transition xmlns:p14="http://schemas.microsoft.com/office/powerpoint/2010/mai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F032E74-25DF-B743-A55A-F83762D0CB9B}" type="slidenum">
              <a:rPr lang="en-US"/>
              <a:pPr/>
              <a:t>‹#›</a:t>
            </a:fld>
            <a:endParaRPr lang="en-US"/>
          </a:p>
        </p:txBody>
      </p:sp>
    </p:spTree>
    <p:extLst>
      <p:ext uri="{BB962C8B-B14F-4D97-AF65-F5344CB8AC3E}">
        <p14:creationId xmlns:p14="http://schemas.microsoft.com/office/powerpoint/2010/main" val="944279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DA6C11-CF01-1C40-9F4B-B3278336150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91137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80442766-CC16-4641-8C29-A47B759E0B3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752692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5E61BFA8-6641-1A45-81F5-1170B1E3527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431189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F556A9E8-14FC-8849-9AEF-A39A124AD8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7371988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804C881F-24FA-A44D-9C9D-7B97C397B04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4158539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46B9A30F-EA64-FF40-AC82-04AE1404AE4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974715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BA554A36-5E8E-9448-AC26-7CF7630AABF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5118082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29AE6785-9DFA-8A49-86B7-0ED60230517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9105434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25E09BA0-D6FE-3848-911F-B514FD1992A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2877407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986275DA-96C4-2F43-9DB0-D65A9D94403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760717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A1873B2-B4B8-CB41-AA1B-DD6FFCB6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16397"/>
      </p:ext>
    </p:extLst>
  </p:cSld>
  <p:clrMapOvr>
    <a:masterClrMapping/>
  </p:clrMapOvr>
  <p:transition xmlns:p14="http://schemas.microsoft.com/office/powerpoint/2010/mai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08A8D9F-AFEC-524D-914D-4BBBB478F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970485"/>
      </p:ext>
    </p:extLst>
  </p:cSld>
  <p:clrMapOvr>
    <a:masterClrMapping/>
  </p:clrMapOvr>
  <p:transition xmlns:p14="http://schemas.microsoft.com/office/powerpoint/2010/mai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A11A1776-AFC0-0B4D-9C44-A4CB7BB93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30275"/>
      </p:ext>
    </p:extLst>
  </p:cSld>
  <p:clrMapOvr>
    <a:masterClrMapping/>
  </p:clrMapOvr>
  <p:transition xmlns:p14="http://schemas.microsoft.com/office/powerpoint/2010/mai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F0BD9770-F21B-6146-93BB-0EA3C3D27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6589999"/>
      </p:ext>
    </p:extLst>
  </p:cSld>
  <p:clrMapOvr>
    <a:masterClrMapping/>
  </p:clrMapOvr>
  <p:transition xmlns:p14="http://schemas.microsoft.com/office/powerpoint/2010/mai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12A96E2A-7F4C-AC41-8B0C-72660DFA3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695504"/>
      </p:ext>
    </p:extLst>
  </p:cSld>
  <p:clrMapOvr>
    <a:masterClrMapping/>
  </p:clrMapOvr>
  <p:transition xmlns:p14="http://schemas.microsoft.com/office/powerpoint/2010/mai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21FC1DE-D24B-304F-9CF3-A9A22EEBE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756990"/>
      </p:ext>
    </p:extLst>
  </p:cSld>
  <p:clrMapOvr>
    <a:masterClrMapping/>
  </p:clrMapOvr>
  <p:transition xmlns:p14="http://schemas.microsoft.com/office/powerpoint/2010/mai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DFC990C2-B2C4-E643-9DC6-DE8DEE9BCA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859505"/>
      </p:ext>
    </p:extLst>
  </p:cSld>
  <p:clrMapOvr>
    <a:masterClrMapping/>
  </p:clrMapOvr>
  <p:transition xmlns:p14="http://schemas.microsoft.com/office/powerpoint/2010/mai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BB310FCF-0044-EF4B-B6B9-69FE5D9E4C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312188"/>
      </p:ext>
    </p:extLst>
  </p:cSld>
  <p:clrMapOvr>
    <a:masterClrMapping/>
  </p:clrMapOvr>
  <p:transition xmlns:p14="http://schemas.microsoft.com/office/powerpoint/2010/mai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9EFD5606-56D9-544D-9FCF-50559445E4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068981"/>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752518-86F9-3C4C-8848-27C68FCC8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99420"/>
      </p:ext>
    </p:extLst>
  </p:cSld>
  <p:clrMapOvr>
    <a:masterClrMapping/>
  </p:clrMapOvr>
  <p:transition xmlns:p14="http://schemas.microsoft.com/office/powerpoint/2010/mai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039BFEE-8F06-3D46-A043-4726F6A94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671159"/>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57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36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486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726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673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5473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536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9777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946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4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0181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9979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7692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8674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442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8116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266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3706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918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352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8282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930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569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529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3720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594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083532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943394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127547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7080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58883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885449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568895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13658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18226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16920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355434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8669335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5233530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150919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1845476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457887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7396145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3039708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6939027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834181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387462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6203387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526922"/>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86220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Tree>
    <p:extLst>
      <p:ext uri="{BB962C8B-B14F-4D97-AF65-F5344CB8AC3E}">
        <p14:creationId xmlns:p14="http://schemas.microsoft.com/office/powerpoint/2010/main" val="113776471"/>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50401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719493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9726619"/>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34136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3661476562"/>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4155692575"/>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1242"/>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758248"/>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59" indent="0" algn="ctr">
              <a:buNone/>
              <a:defRPr/>
            </a:lvl2pPr>
            <a:lvl3pPr marL="914118" indent="0" algn="ctr">
              <a:buNone/>
              <a:defRPr/>
            </a:lvl3pPr>
            <a:lvl4pPr marL="1371180" indent="0" algn="ctr">
              <a:buNone/>
              <a:defRPr/>
            </a:lvl4pPr>
            <a:lvl5pPr marL="1828239" indent="0" algn="ctr">
              <a:buNone/>
              <a:defRPr/>
            </a:lvl5pPr>
            <a:lvl6pPr marL="2285298" indent="0" algn="ctr">
              <a:buNone/>
              <a:defRPr/>
            </a:lvl6pPr>
            <a:lvl7pPr marL="2742360" indent="0" algn="ctr">
              <a:buNone/>
              <a:defRPr/>
            </a:lvl7pPr>
            <a:lvl8pPr marL="3199416" indent="0" algn="ctr">
              <a:buNone/>
              <a:defRPr/>
            </a:lvl8pPr>
            <a:lvl9pPr marL="36564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334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5408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5257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605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5721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1690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1301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08151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1479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9462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510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5295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072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28964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70138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3365169743"/>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05355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68061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1917106"/>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20787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5520226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3434674100"/>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465118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733892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7826840"/>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01741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5125449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043014"/>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21976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9294730"/>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5555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745950997"/>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997480847"/>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97654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115046"/>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0399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8809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2352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4952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634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26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6719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6625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8615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1884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6149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796385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52228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418065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615455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1312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108968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77355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850177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38092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79693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86544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smtClean="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2351884"/>
      </p:ext>
    </p:extLst>
  </p:cSld>
  <p:clrMapOvr>
    <a:masterClrMapping/>
  </p:clrMapOvr>
  <p:transition xmlns:p14="http://schemas.microsoft.com/office/powerpoint/2010/mai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9595147"/>
      </p:ext>
    </p:extLst>
  </p:cSld>
  <p:clrMapOvr>
    <a:masterClrMapping/>
  </p:clrMapOvr>
  <p:transition xmlns:p14="http://schemas.microsoft.com/office/powerpoint/2010/mai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34623743"/>
      </p:ext>
    </p:extLst>
  </p:cSld>
  <p:clrMapOvr>
    <a:masterClrMapping/>
  </p:clrMapOvr>
  <p:transition xmlns:p14="http://schemas.microsoft.com/office/powerpoint/2010/mai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3242813"/>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75659657"/>
      </p:ext>
    </p:extLst>
  </p:cSld>
  <p:clrMapOvr>
    <a:masterClrMapping/>
  </p:clrMapOvr>
  <p:transition xmlns:p14="http://schemas.microsoft.com/office/powerpoint/2010/mai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1325808"/>
      </p:ext>
    </p:extLst>
  </p:cSld>
  <p:clrMapOvr>
    <a:masterClrMapping/>
  </p:clrMapOvr>
  <p:transition xmlns:p14="http://schemas.microsoft.com/office/powerpoint/2010/mai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512827"/>
      </p:ext>
    </p:extLst>
  </p:cSld>
  <p:clrMapOvr>
    <a:masterClrMapping/>
  </p:clrMapOvr>
  <p:transition xmlns:p14="http://schemas.microsoft.com/office/powerpoint/2010/mai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80227"/>
      </p:ext>
    </p:extLst>
  </p:cSld>
  <p:clrMapOvr>
    <a:masterClrMapping/>
  </p:clrMapOvr>
  <p:transition xmlns:p14="http://schemas.microsoft.com/office/powerpoint/2010/mai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15908072"/>
      </p:ext>
    </p:extLst>
  </p:cSld>
  <p:clrMapOvr>
    <a:masterClrMapping/>
  </p:clrMapOvr>
  <p:transition xmlns:p14="http://schemas.microsoft.com/office/powerpoint/2010/mai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675048"/>
      </p:ext>
    </p:extLst>
  </p:cSld>
  <p:clrMapOvr>
    <a:masterClrMapping/>
  </p:clrMapOvr>
  <p:transition xmlns:p14="http://schemas.microsoft.com/office/powerpoint/2010/mai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4427223"/>
      </p:ext>
    </p:extLst>
  </p:cSld>
  <p:clrMapOvr>
    <a:masterClrMapping/>
  </p:clrMapOvr>
  <p:transition xmlns:p14="http://schemas.microsoft.com/office/powerpoint/2010/mai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14/6/16</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2688517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9620435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2393588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13324611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19217992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5004857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27542988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25097032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15652276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15640710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14/6/16</a:t>
            </a:fld>
            <a:endParaRPr lang="en-GB">
              <a:ea typeface="Arial"/>
            </a:endParaRPr>
          </a:p>
        </p:txBody>
      </p:sp>
    </p:spTree>
    <p:extLst>
      <p:ext uri="{BB962C8B-B14F-4D97-AF65-F5344CB8AC3E}">
        <p14:creationId xmlns:p14="http://schemas.microsoft.com/office/powerpoint/2010/main" val="22524811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24557793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2281829"/>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93908267"/>
      </p:ext>
    </p:extLst>
  </p:cSld>
  <p:clrMapOvr>
    <a:masterClrMapping/>
  </p:clrMapOvr>
  <p:transition xmlns:p14="http://schemas.microsoft.com/office/powerpoint/2010/mai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49277327"/>
      </p:ext>
    </p:extLst>
  </p:cSld>
  <p:clrMapOvr>
    <a:masterClrMapping/>
  </p:clrMapOvr>
  <p:transition xmlns:p14="http://schemas.microsoft.com/office/powerpoint/2010/mai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7556943"/>
      </p:ext>
    </p:extLst>
  </p:cSld>
  <p:clrMapOvr>
    <a:masterClrMapping/>
  </p:clrMapOvr>
  <p:transition xmlns:p14="http://schemas.microsoft.com/office/powerpoint/2010/mai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51810334"/>
      </p:ext>
    </p:extLst>
  </p:cSld>
  <p:clrMapOvr>
    <a:masterClrMapping/>
  </p:clrMapOvr>
  <p:transition xmlns:p14="http://schemas.microsoft.com/office/powerpoint/2010/mai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64620209"/>
      </p:ext>
    </p:extLst>
  </p:cSld>
  <p:clrMapOvr>
    <a:masterClrMapping/>
  </p:clrMapOvr>
  <p:transition xmlns:p14="http://schemas.microsoft.com/office/powerpoint/2010/mai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3194475"/>
      </p:ext>
    </p:extLst>
  </p:cSld>
  <p:clrMapOvr>
    <a:masterClrMapping/>
  </p:clrMapOvr>
  <p:transition xmlns:p14="http://schemas.microsoft.com/office/powerpoint/2010/mai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7150955"/>
      </p:ext>
    </p:extLst>
  </p:cSld>
  <p:clrMapOvr>
    <a:masterClrMapping/>
  </p:clrMapOvr>
  <p:transition xmlns:p14="http://schemas.microsoft.com/office/powerpoint/2010/mai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79870071"/>
      </p:ext>
    </p:extLst>
  </p:cSld>
  <p:clrMapOvr>
    <a:masterClrMapping/>
  </p:clrMapOvr>
  <p:transition xmlns:p14="http://schemas.microsoft.com/office/powerpoint/2010/mai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69953078"/>
      </p:ext>
    </p:extLst>
  </p:cSld>
  <p:clrMapOvr>
    <a:masterClrMapping/>
  </p:clrMapOvr>
  <p:transition xmlns:p14="http://schemas.microsoft.com/office/powerpoint/2010/mai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34926826"/>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1894680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9926735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321823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612751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393799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230288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246771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8881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638185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67995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340112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030890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503401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129701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046075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03649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750501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756320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492730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92237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005098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78608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171864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14/6/16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42523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smtClean="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smtClean="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291296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36434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43439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64123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823462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5426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44983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71679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14102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43138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14/6/16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05283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108756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943418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8411201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09953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70913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7132715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8600095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419113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27563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5247547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14/6/16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767332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39149173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20993785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30639888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1603914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3761944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0427876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0247227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28354998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5170469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210164181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23736413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3801497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2380273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14/6/16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84700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853004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601318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706747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132551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54742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4765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345779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109895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42514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3461401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7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607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80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7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50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684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893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209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86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695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3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505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66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19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326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73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864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277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306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12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7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737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29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532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6357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0575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4648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29115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8657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8350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385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1541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8685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6510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19024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346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55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5638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0115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03555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0.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2.xml"/><Relationship Id="rId13" Type="http://schemas.openxmlformats.org/officeDocument/2006/relationships/image" Target="../media/image5.jpeg"/><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3.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4.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5.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16.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theme" Target="../theme/theme17.xml"/><Relationship Id="rId13" Type="http://schemas.openxmlformats.org/officeDocument/2006/relationships/image" Target="../media/image4.jpeg"/><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8.xml"/><Relationship Id="rId12" Type="http://schemas.openxmlformats.org/officeDocument/2006/relationships/theme" Target="../theme/theme18.xml"/><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9" Type="http://schemas.openxmlformats.org/officeDocument/2006/relationships/slideLayout" Target="../slideLayouts/slideLayout206.xml"/><Relationship Id="rId10"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9.xml"/><Relationship Id="rId12" Type="http://schemas.openxmlformats.org/officeDocument/2006/relationships/slideLayout" Target="../slideLayouts/slideLayout220.xml"/><Relationship Id="rId13" Type="http://schemas.openxmlformats.org/officeDocument/2006/relationships/slideLayout" Target="../slideLayouts/slideLayout221.xml"/><Relationship Id="rId14" Type="http://schemas.openxmlformats.org/officeDocument/2006/relationships/theme" Target="../theme/theme19.xml"/><Relationship Id="rId1" Type="http://schemas.openxmlformats.org/officeDocument/2006/relationships/slideLayout" Target="../slideLayouts/slideLayout209.xml"/><Relationship Id="rId2" Type="http://schemas.openxmlformats.org/officeDocument/2006/relationships/slideLayout" Target="../slideLayouts/slideLayout210.xml"/><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0.xml"/><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1.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2.xml"/><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3.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4.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5.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27.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2.xml"/><Relationship Id="rId12" Type="http://schemas.openxmlformats.org/officeDocument/2006/relationships/theme" Target="../theme/theme29.xml"/><Relationship Id="rId1" Type="http://schemas.openxmlformats.org/officeDocument/2006/relationships/slideLayout" Target="../slideLayouts/slideLayout302.xml"/><Relationship Id="rId2" Type="http://schemas.openxmlformats.org/officeDocument/2006/relationships/slideLayout" Target="../slideLayouts/slideLayout303.xml"/><Relationship Id="rId3" Type="http://schemas.openxmlformats.org/officeDocument/2006/relationships/slideLayout" Target="../slideLayouts/slideLayout304.xml"/><Relationship Id="rId4" Type="http://schemas.openxmlformats.org/officeDocument/2006/relationships/slideLayout" Target="../slideLayouts/slideLayout305.xml"/><Relationship Id="rId5" Type="http://schemas.openxmlformats.org/officeDocument/2006/relationships/slideLayout" Target="../slideLayouts/slideLayout306.xml"/><Relationship Id="rId6" Type="http://schemas.openxmlformats.org/officeDocument/2006/relationships/slideLayout" Target="../slideLayouts/slideLayout307.xml"/><Relationship Id="rId7" Type="http://schemas.openxmlformats.org/officeDocument/2006/relationships/slideLayout" Target="../slideLayouts/slideLayout308.xml"/><Relationship Id="rId8" Type="http://schemas.openxmlformats.org/officeDocument/2006/relationships/slideLayout" Target="../slideLayouts/slideLayout309.xml"/><Relationship Id="rId9" Type="http://schemas.openxmlformats.org/officeDocument/2006/relationships/slideLayout" Target="../slideLayouts/slideLayout310.xml"/><Relationship Id="rId10"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3.xml"/><Relationship Id="rId12" Type="http://schemas.openxmlformats.org/officeDocument/2006/relationships/theme" Target="../theme/theme30.xml"/><Relationship Id="rId1" Type="http://schemas.openxmlformats.org/officeDocument/2006/relationships/slideLayout" Target="../slideLayouts/slideLayout313.xml"/><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9" Type="http://schemas.openxmlformats.org/officeDocument/2006/relationships/slideLayout" Target="../slideLayouts/slideLayout321.xml"/><Relationship Id="rId10"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4.xml"/><Relationship Id="rId12" Type="http://schemas.openxmlformats.org/officeDocument/2006/relationships/theme" Target="../theme/theme31.xml"/><Relationship Id="rId13" Type="http://schemas.openxmlformats.org/officeDocument/2006/relationships/image" Target="../media/image7.jpeg"/><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 Id="rId9" Type="http://schemas.openxmlformats.org/officeDocument/2006/relationships/slideLayout" Target="../slideLayouts/slideLayout332.xml"/><Relationship Id="rId10"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5.xml"/><Relationship Id="rId12" Type="http://schemas.openxmlformats.org/officeDocument/2006/relationships/theme" Target="../theme/theme32.xml"/><Relationship Id="rId13" Type="http://schemas.openxmlformats.org/officeDocument/2006/relationships/image" Target="../media/image9.jpeg"/><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 Id="rId9" Type="http://schemas.openxmlformats.org/officeDocument/2006/relationships/slideLayout" Target="../slideLayouts/slideLayout343.xml"/><Relationship Id="rId10"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6.xml"/><Relationship Id="rId12" Type="http://schemas.openxmlformats.org/officeDocument/2006/relationships/slideLayout" Target="../slideLayouts/slideLayout357.xml"/><Relationship Id="rId13" Type="http://schemas.openxmlformats.org/officeDocument/2006/relationships/slideLayout" Target="../slideLayouts/slideLayout358.xml"/><Relationship Id="rId14" Type="http://schemas.openxmlformats.org/officeDocument/2006/relationships/theme" Target="../theme/theme33.xml"/><Relationship Id="rId1" Type="http://schemas.openxmlformats.org/officeDocument/2006/relationships/slideLayout" Target="../slideLayouts/slideLayout346.xml"/><Relationship Id="rId2" Type="http://schemas.openxmlformats.org/officeDocument/2006/relationships/slideLayout" Target="../slideLayouts/slideLayout347.xml"/><Relationship Id="rId3" Type="http://schemas.openxmlformats.org/officeDocument/2006/relationships/slideLayout" Target="../slideLayouts/slideLayout348.xml"/><Relationship Id="rId4" Type="http://schemas.openxmlformats.org/officeDocument/2006/relationships/slideLayout" Target="../slideLayouts/slideLayout349.xml"/><Relationship Id="rId5" Type="http://schemas.openxmlformats.org/officeDocument/2006/relationships/slideLayout" Target="../slideLayouts/slideLayout350.xml"/><Relationship Id="rId6" Type="http://schemas.openxmlformats.org/officeDocument/2006/relationships/slideLayout" Target="../slideLayouts/slideLayout351.xml"/><Relationship Id="rId7" Type="http://schemas.openxmlformats.org/officeDocument/2006/relationships/slideLayout" Target="../slideLayouts/slideLayout352.xml"/><Relationship Id="rId8" Type="http://schemas.openxmlformats.org/officeDocument/2006/relationships/slideLayout" Target="../slideLayouts/slideLayout353.xml"/><Relationship Id="rId9" Type="http://schemas.openxmlformats.org/officeDocument/2006/relationships/slideLayout" Target="../slideLayouts/slideLayout354.xml"/><Relationship Id="rId10" Type="http://schemas.openxmlformats.org/officeDocument/2006/relationships/slideLayout" Target="../slideLayouts/slideLayout35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8.xml"/><Relationship Id="rId13" Type="http://schemas.openxmlformats.org/officeDocument/2006/relationships/image" Target="../media/image4.jpe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14/6/16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67576897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xmlns:p14="http://schemas.microsoft.com/office/powerpoint/2010/mai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defTabSz="914400" eaLnBrk="0" fontAlgn="base" hangingPunct="0">
              <a:spcBef>
                <a:spcPct val="50000"/>
              </a:spcBef>
              <a:spcAft>
                <a:spcPct val="0"/>
              </a:spcAft>
              <a:defRPr/>
            </a:pPr>
            <a:endParaRPr lang="en-US">
              <a:solidFill>
                <a:srgbClr val="578963"/>
              </a:solidFill>
              <a:latin typeface="Times New Roman"/>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defTabSz="914400" eaLnBrk="0" fontAlgn="base" hangingPunct="0">
              <a:spcBef>
                <a:spcPct val="50000"/>
              </a:spcBef>
              <a:spcAft>
                <a:spcPct val="0"/>
              </a:spcAft>
              <a:defRPr/>
            </a:pPr>
            <a:endParaRPr lang="en-US">
              <a:solidFill>
                <a:srgbClr val="578963"/>
              </a:solidFill>
              <a:latin typeface="Times New Roman"/>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defRPr>
            </a:lvl1pPr>
          </a:lstStyle>
          <a:p>
            <a:pPr defTabSz="914400" eaLnBrk="0" fontAlgn="base" hangingPunct="0">
              <a:spcBef>
                <a:spcPct val="50000"/>
              </a:spcBef>
              <a:spcAft>
                <a:spcPct val="0"/>
              </a:spcAft>
            </a:pPr>
            <a:fld id="{BCDEF994-24FE-2747-BC35-67C4F3794A90}" type="slidenum">
              <a:rPr lang="en-US" smtClean="0">
                <a:solidFill>
                  <a:srgbClr val="578963"/>
                </a:solidFill>
                <a:ea typeface="ＭＳ Ｐゴシック" charset="0"/>
                <a:cs typeface="Times New Roman" charset="0"/>
              </a:rPr>
              <a:pPr defTabSz="914400" eaLnBrk="0" fontAlgn="base" hangingPunct="0">
                <a:spcBef>
                  <a:spcPct val="50000"/>
                </a:spcBef>
                <a:spcAft>
                  <a:spcPct val="0"/>
                </a:spcAft>
              </a:pPr>
              <a:t>‹#›</a:t>
            </a:fld>
            <a:endParaRPr lang="en-US" smtClean="0">
              <a:solidFill>
                <a:srgbClr val="578963"/>
              </a:solidFill>
              <a:ea typeface="ＭＳ Ｐゴシック" charset="0"/>
              <a:cs typeface="Times New Roman" charset="0"/>
            </a:endParaRPr>
          </a:p>
        </p:txBody>
      </p:sp>
    </p:spTree>
    <p:extLst>
      <p:ext uri="{BB962C8B-B14F-4D97-AF65-F5344CB8AC3E}">
        <p14:creationId xmlns:p14="http://schemas.microsoft.com/office/powerpoint/2010/main" val="173700056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defTabSz="914400" fontAlgn="base">
              <a:spcAft>
                <a:spcPct val="0"/>
              </a:spcAft>
              <a:defRPr/>
            </a:pPr>
            <a:endParaRPr lang="en-US">
              <a:solidFill>
                <a:srgbClr val="000000"/>
              </a:solidFill>
              <a:latin typeface="Times New Roman"/>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defTabSz="914400" fontAlgn="base">
              <a:spcAft>
                <a:spcPct val="0"/>
              </a:spcAft>
              <a:defRPr/>
            </a:pPr>
            <a:endParaRPr lang="en-US">
              <a:solidFill>
                <a:srgbClr val="000000"/>
              </a:solidFill>
              <a:latin typeface="Times New Roman"/>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defRPr>
            </a:lvl1pPr>
          </a:lstStyle>
          <a:p>
            <a:pPr defTabSz="914400" fontAlgn="base">
              <a:spcAft>
                <a:spcPct val="0"/>
              </a:spcAft>
            </a:pPr>
            <a:fld id="{E437AE12-FCC1-B742-B416-E068C0361DA8}" type="slidenum">
              <a:rPr lang="en-US" smtClean="0">
                <a:solidFill>
                  <a:srgbClr val="000000"/>
                </a:solidFill>
                <a:ea typeface="ＭＳ Ｐゴシック" charset="0"/>
                <a:cs typeface="Times New Roman" charset="0"/>
              </a:rPr>
              <a:pPr defTabSz="914400" fontAlgn="base">
                <a:spcAft>
                  <a:spcPct val="0"/>
                </a:spcAft>
              </a:pPr>
              <a:t>‹#›</a:t>
            </a:fld>
            <a:endParaRPr lang="en-US" smtClean="0">
              <a:solidFill>
                <a:srgbClr val="000000"/>
              </a:solidFill>
              <a:ea typeface="ＭＳ Ｐゴシック" charset="0"/>
              <a:cs typeface="Times New Roman" charset="0"/>
            </a:endParaRPr>
          </a:p>
        </p:txBody>
      </p:sp>
    </p:spTree>
    <p:extLst>
      <p:ext uri="{BB962C8B-B14F-4D97-AF65-F5344CB8AC3E}">
        <p14:creationId xmlns:p14="http://schemas.microsoft.com/office/powerpoint/2010/main" val="421584937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92108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19141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76882148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71182553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06397684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400">
                <a:latin typeface="Times New Roman" charset="0"/>
              </a:defRPr>
            </a:lvl1pPr>
          </a:lstStyle>
          <a:p>
            <a:pPr defTabSz="914118"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118"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5926859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59" algn="ctr" rtl="0" eaLnBrk="0" fontAlgn="base" hangingPunct="0">
        <a:spcBef>
          <a:spcPct val="0"/>
        </a:spcBef>
        <a:spcAft>
          <a:spcPct val="0"/>
        </a:spcAft>
        <a:defRPr sz="4400">
          <a:solidFill>
            <a:schemeClr val="tx2"/>
          </a:solidFill>
          <a:latin typeface="Times New Roman" pitchFamily="-112" charset="0"/>
        </a:defRPr>
      </a:lvl6pPr>
      <a:lvl7pPr marL="914118" algn="ctr" rtl="0" eaLnBrk="0" fontAlgn="base" hangingPunct="0">
        <a:spcBef>
          <a:spcPct val="0"/>
        </a:spcBef>
        <a:spcAft>
          <a:spcPct val="0"/>
        </a:spcAft>
        <a:defRPr sz="4400">
          <a:solidFill>
            <a:schemeClr val="tx2"/>
          </a:solidFill>
          <a:latin typeface="Times New Roman" pitchFamily="-112" charset="0"/>
        </a:defRPr>
      </a:lvl7pPr>
      <a:lvl8pPr marL="1371180" algn="ctr" rtl="0" eaLnBrk="0" fontAlgn="base" hangingPunct="0">
        <a:spcBef>
          <a:spcPct val="0"/>
        </a:spcBef>
        <a:spcAft>
          <a:spcPct val="0"/>
        </a:spcAft>
        <a:defRPr sz="4400">
          <a:solidFill>
            <a:schemeClr val="tx2"/>
          </a:solidFill>
          <a:latin typeface="Times New Roman" pitchFamily="-112" charset="0"/>
        </a:defRPr>
      </a:lvl8pPr>
      <a:lvl9pPr marL="1828239" algn="ctr" rtl="0" eaLnBrk="0" fontAlgn="base" hangingPunct="0">
        <a:spcBef>
          <a:spcPct val="0"/>
        </a:spcBef>
        <a:spcAft>
          <a:spcPct val="0"/>
        </a:spcAft>
        <a:defRPr sz="4400">
          <a:solidFill>
            <a:schemeClr val="tx2"/>
          </a:solidFill>
          <a:latin typeface="Times New Roman" pitchFamily="-112" charset="0"/>
        </a:defRPr>
      </a:lvl9pPr>
    </p:titleStyle>
    <p:bodyStyle>
      <a:lvl1pPr marL="342796" indent="-342796"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722" indent="-28566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47" indent="-228529"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708" indent="-228529"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770" indent="-228529"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830"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888"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949"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006"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552935706"/>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282551513"/>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7062965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488978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21058958"/>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14/6/16</a:t>
            </a:fld>
            <a:endParaRPr lang="en-GB">
              <a:ea typeface="ＭＳ Ｐゴシック" charset="0"/>
            </a:endParaRPr>
          </a:p>
        </p:txBody>
      </p:sp>
    </p:spTree>
    <p:extLst>
      <p:ext uri="{BB962C8B-B14F-4D97-AF65-F5344CB8AC3E}">
        <p14:creationId xmlns:p14="http://schemas.microsoft.com/office/powerpoint/2010/main" val="1999261291"/>
      </p:ext>
    </p:extLst>
  </p:cSld>
  <p:clrMap bg1="dk2" tx1="lt1" bg2="dk1"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08555924"/>
      </p:ext>
    </p:extLst>
  </p:cSld>
  <p:clrMap bg1="dk2" tx1="lt1" bg2="dk1"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89810193"/>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2020133515"/>
      </p:ext>
    </p:extLst>
  </p:cSld>
  <p:clrMap bg1="lt1" tx1="dk1" bg2="lt2" tx2="dk2" accent1="accent1" accent2="accent2" accent3="accent3" accent4="accent4" accent5="accent5" accent6="accent6" hlink="hlink" folHlink="folHlink"/>
  <p:sldLayoutIdLst>
    <p:sldLayoutId id="2147484105" r:id="rId1"/>
    <p:sldLayoutId id="21474841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14/6/16</a:t>
            </a:fld>
            <a:endParaRPr lang="en-US" smtClean="0">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smtClean="0">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9184346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14/6/16</a:t>
            </a:fld>
            <a:endParaRPr lang="en-US" smtClean="0">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smtClean="0">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smtClean="0">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3991685655"/>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14/6/16</a:t>
            </a:fld>
            <a:endParaRPr lang="en-US" smtClean="0">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smtClean="0">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smtClean="0">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330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14/6/16</a:t>
            </a:fld>
            <a:endParaRPr lang="en-US" smtClean="0">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smtClean="0">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smtClean="0">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2629735945"/>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rPr>
              <a:pPr defTabSz="9144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221272199"/>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175128551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smtClean="0">
              <a:solidFill>
                <a:srgbClr val="000000"/>
              </a:solidFill>
              <a:ea typeface="ＭＳ Ｐゴシック" charset="0"/>
            </a:endParaRPr>
          </a:p>
        </p:txBody>
      </p:sp>
    </p:spTree>
    <p:extLst>
      <p:ext uri="{BB962C8B-B14F-4D97-AF65-F5344CB8AC3E}">
        <p14:creationId xmlns:p14="http://schemas.microsoft.com/office/powerpoint/2010/main" val="5425153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smtClean="0">
              <a:solidFill>
                <a:srgbClr val="000000"/>
              </a:solidFill>
              <a:ea typeface="ＭＳ Ｐゴシック" charset="0"/>
            </a:endParaRPr>
          </a:p>
        </p:txBody>
      </p:sp>
    </p:spTree>
    <p:extLst>
      <p:ext uri="{BB962C8B-B14F-4D97-AF65-F5344CB8AC3E}">
        <p14:creationId xmlns:p14="http://schemas.microsoft.com/office/powerpoint/2010/main" val="16767930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pPr>
            <a:fld id="{E60AC55C-B7D4-8F4D-9E8A-E56D1FE8B92A}" type="slidenum">
              <a:rPr lang="en-US" smtClean="0">
                <a:solidFill>
                  <a:srgbClr val="EAEAEA"/>
                </a:solidFill>
                <a:latin typeface="Times New Roman" charset="0"/>
                <a:ea typeface="ＭＳ Ｐゴシック" charset="0"/>
              </a:rPr>
              <a:pPr defTabSz="914400" fontAlgn="base">
                <a:spcBef>
                  <a:spcPct val="0"/>
                </a:spcBef>
                <a:spcAft>
                  <a:spcPct val="0"/>
                </a:spcAft>
              </a:pPr>
              <a:t>‹#›</a:t>
            </a:fld>
            <a:endParaRPr lang="en-US" smtClean="0">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06088377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722404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8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9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9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9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87.xml"/><Relationship Id="rId3" Type="http://schemas.openxmlformats.org/officeDocument/2006/relationships/image" Target="../media/image7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8.xml"/><Relationship Id="rId3" Type="http://schemas.openxmlformats.org/officeDocument/2006/relationships/image" Target="../media/image9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9.xml"/><Relationship Id="rId3" Type="http://schemas.openxmlformats.org/officeDocument/2006/relationships/image" Target="../media/image9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0.xml"/><Relationship Id="rId3" Type="http://schemas.openxmlformats.org/officeDocument/2006/relationships/image" Target="../media/image9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1.xml"/><Relationship Id="rId3" Type="http://schemas.openxmlformats.org/officeDocument/2006/relationships/image" Target="../media/image9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17.xml"/><Relationship Id="rId4" Type="http://schemas.openxmlformats.org/officeDocument/2006/relationships/oleObject" Target="../embeddings/oleObject2.bin"/><Relationship Id="rId5" Type="http://schemas.openxmlformats.org/officeDocument/2006/relationships/oleObject" Target="../embeddings/Microsoft_Word_97_-_2004_Document2.doc"/><Relationship Id="rId6" Type="http://schemas.openxmlformats.org/officeDocument/2006/relationships/image" Target="../media/image97.wmf"/><Relationship Id="rId1" Type="http://schemas.openxmlformats.org/officeDocument/2006/relationships/themeOverride" Target="../theme/themeOverride13.xml"/><Relationship Id="rId2" Type="http://schemas.openxmlformats.org/officeDocument/2006/relationships/vmlDrawing" Target="../drawings/vmlDrawing2.v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image" Target="../media/image12.jpeg"/><Relationship Id="rId1" Type="http://schemas.openxmlformats.org/officeDocument/2006/relationships/themeOverride" Target="../theme/themeOverride14.xml"/><Relationship Id="rId2"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6.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98.jpeg"/><Relationship Id="rId1" Type="http://schemas.openxmlformats.org/officeDocument/2006/relationships/themeOverride" Target="../theme/themeOverride16.xml"/><Relationship Id="rId2"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image" Target="../media/image99.jpeg"/><Relationship Id="rId1" Type="http://schemas.openxmlformats.org/officeDocument/2006/relationships/themeOverride" Target="../theme/themeOverride17.xml"/><Relationship Id="rId2"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jpeg"/><Relationship Id="rId1" Type="http://schemas.openxmlformats.org/officeDocument/2006/relationships/themeOverride" Target="../theme/themeOverride5.xml"/><Relationship Id="rId2" Type="http://schemas.openxmlformats.org/officeDocument/2006/relationships/slideLayout" Target="../slideLayouts/slideLayout32.xml"/></Relationships>
</file>

<file path=ppt/slides/_rels/slide120.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5.xml"/><Relationship Id="rId3" Type="http://schemas.openxmlformats.org/officeDocument/2006/relationships/image" Target="../media/image10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96.xml"/><Relationship Id="rId3"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145.xml"/><Relationship Id="rId2" Type="http://schemas.openxmlformats.org/officeDocument/2006/relationships/notesSlide" Target="../notesSlides/notesSlide9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8.xml"/><Relationship Id="rId3" Type="http://schemas.openxmlformats.org/officeDocument/2006/relationships/image" Target="../media/image10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9.xml"/><Relationship Id="rId3" Type="http://schemas.openxmlformats.org/officeDocument/2006/relationships/image" Target="../media/image10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00.xml"/><Relationship Id="rId3" Type="http://schemas.openxmlformats.org/officeDocument/2006/relationships/image" Target="../media/image10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101.xml"/><Relationship Id="rId3" Type="http://schemas.openxmlformats.org/officeDocument/2006/relationships/image" Target="../media/image101.png"/></Relationships>
</file>

<file path=ppt/slides/_rels/slide128.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117.xml"/></Relationships>
</file>

<file path=ppt/slides/_rels/slide129.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1" Type="http://schemas.openxmlformats.org/officeDocument/2006/relationships/themeOverride" Target="../theme/themeOverride25.xml"/><Relationship Id="rId2" Type="http://schemas.openxmlformats.org/officeDocument/2006/relationships/slideLayout" Target="../slideLayouts/slideLayout123.xml"/></Relationships>
</file>

<file path=ppt/slides/_rels/slide134.xml.rels><?xml version="1.0" encoding="UTF-8" standalone="yes"?>
<Relationships xmlns="http://schemas.openxmlformats.org/package/2006/relationships"><Relationship Id="rId1" Type="http://schemas.openxmlformats.org/officeDocument/2006/relationships/themeOverride" Target="../theme/themeOverride26.xml"/><Relationship Id="rId2"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0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0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0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08.png"/><Relationship Id="rId5"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16.png"/><Relationship Id="rId1" Type="http://schemas.openxmlformats.org/officeDocument/2006/relationships/slideLayout" Target="../slideLayouts/slideLayout346.xml"/><Relationship Id="rId2" Type="http://schemas.openxmlformats.org/officeDocument/2006/relationships/notesSlide" Target="../notesSlides/notesSlide1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16.png"/><Relationship Id="rId1" Type="http://schemas.openxmlformats.org/officeDocument/2006/relationships/slideLayout" Target="../slideLayouts/slideLayout346.xml"/><Relationship Id="rId2" Type="http://schemas.openxmlformats.org/officeDocument/2006/relationships/notesSlide" Target="../notesSlides/notesSlide1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16.png"/><Relationship Id="rId5"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2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notesSlide" Target="../notesSlides/notesSlide114.xml"/><Relationship Id="rId3" Type="http://schemas.openxmlformats.org/officeDocument/2006/relationships/image" Target="../media/image12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26.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2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image" Target="../media/image12.jpeg"/><Relationship Id="rId1" Type="http://schemas.openxmlformats.org/officeDocument/2006/relationships/themeOverride" Target="../theme/themeOverride27.xml"/><Relationship Id="rId2"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8.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2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2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7.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3.xml"/><Relationship Id="rId3" Type="http://schemas.openxmlformats.org/officeDocument/2006/relationships/image" Target="../media/image12.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29.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4.xml"/><Relationship Id="rId3" Type="http://schemas.openxmlformats.org/officeDocument/2006/relationships/image" Target="../media/image12.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67.xml"/><Relationship Id="rId2" Type="http://schemas.openxmlformats.org/officeDocument/2006/relationships/image" Target="../media/image130.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2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31.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image" Target="../media/image12.jpeg"/><Relationship Id="rId1" Type="http://schemas.openxmlformats.org/officeDocument/2006/relationships/themeOverride" Target="../theme/themeOverride28.xml"/><Relationship Id="rId2"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28.xml"/><Relationship Id="rId3" Type="http://schemas.openxmlformats.org/officeDocument/2006/relationships/image" Target="../media/image13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29.xml"/><Relationship Id="rId3" Type="http://schemas.openxmlformats.org/officeDocument/2006/relationships/image" Target="../media/image13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0.xml"/><Relationship Id="rId3" Type="http://schemas.openxmlformats.org/officeDocument/2006/relationships/image" Target="../media/image134.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1.xml"/><Relationship Id="rId3" Type="http://schemas.openxmlformats.org/officeDocument/2006/relationships/image" Target="../media/image1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notesSlide" Target="../notesSlides/notesSlide14.xml"/><Relationship Id="rId5" Type="http://schemas.openxmlformats.org/officeDocument/2006/relationships/image" Target="../media/image23.png"/><Relationship Id="rId1" Type="http://schemas.microsoft.com/office/2007/relationships/media" Target="file:///C:\Documents%20and%20Settings\Augustin\My%20Documents\Powerpoint\2005%20NT%20Survey%20Ephesians%20Presentation\Music\Photo%20Album.mp3" TargetMode="External"/><Relationship Id="rId2" Type="http://schemas.openxmlformats.org/officeDocument/2006/relationships/audio" Target="file:///C:\Documents%20and%20Settings\Augustin\My%20Documents\Powerpoint\2005%20NT%20Survey%20Ephesians%20Presentation\Music\Photo%20Album.mp3"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2.xml"/><Relationship Id="rId3" Type="http://schemas.openxmlformats.org/officeDocument/2006/relationships/image" Target="../media/image136.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3.xml"/><Relationship Id="rId3" Type="http://schemas.openxmlformats.org/officeDocument/2006/relationships/image" Target="../media/image13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4.xml"/><Relationship Id="rId3" Type="http://schemas.openxmlformats.org/officeDocument/2006/relationships/image" Target="../media/image138.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5.xml"/><Relationship Id="rId3" Type="http://schemas.openxmlformats.org/officeDocument/2006/relationships/image" Target="../media/image139.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6.xml"/><Relationship Id="rId3" Type="http://schemas.openxmlformats.org/officeDocument/2006/relationships/image" Target="../media/image140.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7.xml"/><Relationship Id="rId3" Type="http://schemas.openxmlformats.org/officeDocument/2006/relationships/image" Target="../media/image14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38.xml"/><Relationship Id="rId3" Type="http://schemas.openxmlformats.org/officeDocument/2006/relationships/image" Target="../media/image142.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27.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43.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1.xml"/><Relationship Id="rId4" Type="http://schemas.openxmlformats.org/officeDocument/2006/relationships/image" Target="../media/image12.jpeg"/><Relationship Id="rId1" Type="http://schemas.openxmlformats.org/officeDocument/2006/relationships/themeOverride" Target="../theme/themeOverride29.xml"/><Relationship Id="rId2"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4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45.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144.xml"/><Relationship Id="rId3" Type="http://schemas.openxmlformats.org/officeDocument/2006/relationships/image" Target="../media/image146.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46.xml"/><Relationship Id="rId4" Type="http://schemas.openxmlformats.org/officeDocument/2006/relationships/image" Target="../media/image12.jpeg"/><Relationship Id="rId1" Type="http://schemas.openxmlformats.org/officeDocument/2006/relationships/themeOverride" Target="../theme/themeOverride30.xml"/><Relationship Id="rId2"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14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14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4.xml"/><Relationship Id="rId2" Type="http://schemas.openxmlformats.org/officeDocument/2006/relationships/notesSlide" Target="../notesSlides/notesSlide149.xml"/><Relationship Id="rId3" Type="http://schemas.openxmlformats.org/officeDocument/2006/relationships/image" Target="../media/image150.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50.xml"/><Relationship Id="rId4" Type="http://schemas.openxmlformats.org/officeDocument/2006/relationships/image" Target="../media/image12.jpeg"/><Relationship Id="rId1" Type="http://schemas.openxmlformats.org/officeDocument/2006/relationships/themeOverride" Target="../theme/themeOverride31.xml"/><Relationship Id="rId2"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1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153.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12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54.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54.xml"/><Relationship Id="rId4" Type="http://schemas.openxmlformats.org/officeDocument/2006/relationships/image" Target="../media/image12.jpeg"/><Relationship Id="rId1" Type="http://schemas.openxmlformats.org/officeDocument/2006/relationships/themeOverride" Target="../theme/themeOverride32.xml"/><Relationship Id="rId2"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5.jpeg"/><Relationship Id="rId3" Type="http://schemas.openxmlformats.org/officeDocument/2006/relationships/image" Target="../media/image15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5.xml"/><Relationship Id="rId3" Type="http://schemas.openxmlformats.org/officeDocument/2006/relationships/image" Target="../media/image1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6.xml"/><Relationship Id="rId3" Type="http://schemas.openxmlformats.org/officeDocument/2006/relationships/image" Target="../media/image12.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7.xml"/><Relationship Id="rId3" Type="http://schemas.openxmlformats.org/officeDocument/2006/relationships/image" Target="../media/image12.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8.xml"/><Relationship Id="rId3" Type="http://schemas.openxmlformats.org/officeDocument/2006/relationships/image" Target="../media/image12.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9.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157.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161.xml"/><Relationship Id="rId3" Type="http://schemas.openxmlformats.org/officeDocument/2006/relationships/image" Target="../media/image158.jpeg"/></Relationships>
</file>

<file path=ppt/slides/_rels/slide20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58.jpeg"/><Relationship Id="rId1" Type="http://schemas.openxmlformats.org/officeDocument/2006/relationships/slideLayout" Target="../slideLayouts/slideLayout316.xml"/><Relationship Id="rId2" Type="http://schemas.openxmlformats.org/officeDocument/2006/relationships/notesSlide" Target="../notesSlides/notesSlide16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1.xml"/><Relationship Id="rId2" Type="http://schemas.openxmlformats.org/officeDocument/2006/relationships/notesSlide" Target="../notesSlides/notesSlide16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24.xml"/><Relationship Id="rId2" Type="http://schemas.openxmlformats.org/officeDocument/2006/relationships/notesSlide" Target="../notesSlides/notesSlide16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6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163.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16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12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16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7.jpeg"/><Relationship Id="rId1" Type="http://schemas.openxmlformats.org/officeDocument/2006/relationships/themeOverride" Target="../theme/themeOverride6.xml"/><Relationship Id="rId2" Type="http://schemas.openxmlformats.org/officeDocument/2006/relationships/slideLayout" Target="../slideLayouts/slideLayout33.xml"/></Relationships>
</file>

<file path=ppt/slides/_rels/slide210.xml.rels><?xml version="1.0" encoding="UTF-8" standalone="yes"?>
<Relationships xmlns="http://schemas.openxmlformats.org/package/2006/relationships"><Relationship Id="rId3" Type="http://schemas.openxmlformats.org/officeDocument/2006/relationships/image" Target="../media/image166.jpe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7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167.tiff"/></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168.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169.png"/></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17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8.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2.jpeg"/><Relationship Id="rId1" Type="http://schemas.openxmlformats.org/officeDocument/2006/relationships/themeOverride" Target="../theme/themeOverride1.xml"/><Relationship Id="rId2"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2.jpeg"/><Relationship Id="rId1" Type="http://schemas.openxmlformats.org/officeDocument/2006/relationships/themeOverride" Target="../theme/themeOverride7.xml"/><Relationship Id="rId2"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40.jpeg"/><Relationship Id="rId5" Type="http://schemas.openxmlformats.org/officeDocument/2006/relationships/oleObject" Target="../embeddings/oleObject1.bin"/><Relationship Id="rId6" Type="http://schemas.openxmlformats.org/officeDocument/2006/relationships/oleObject" Target="../embeddings/Microsoft_Word_97_-_2004_Document1.doc"/><Relationship Id="rId7" Type="http://schemas.openxmlformats.org/officeDocument/2006/relationships/image" Target="../media/image39.emf"/><Relationship Id="rId1" Type="http://schemas.openxmlformats.org/officeDocument/2006/relationships/vmlDrawing" Target="../drawings/vmlDrawing1.vml"/><Relationship Id="rId2"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1.jpeg"/><Relationship Id="rId1" Type="http://schemas.openxmlformats.org/officeDocument/2006/relationships/themeOverride" Target="../theme/themeOverride8.xml"/><Relationship Id="rId2"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90.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2.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4.xml"/><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5.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jpeg"/><Relationship Id="rId5" Type="http://schemas.openxmlformats.org/officeDocument/2006/relationships/image" Target="../media/image13.jpeg"/><Relationship Id="rId6" Type="http://schemas.microsoft.com/office/2007/relationships/hdphoto" Target="../media/hdphoto1.wdp"/><Relationship Id="rId7" Type="http://schemas.openxmlformats.org/officeDocument/2006/relationships/image" Target="../media/image14.jpeg"/><Relationship Id="rId8" Type="http://schemas.microsoft.com/office/2007/relationships/hdphoto" Target="../media/hdphoto2.wdp"/><Relationship Id="rId1" Type="http://schemas.openxmlformats.org/officeDocument/2006/relationships/themeOverride" Target="../theme/themeOverride2.xml"/><Relationship Id="rId2"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6.xml"/><Relationship Id="rId3"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7.xml"/><Relationship Id="rId3"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9.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0.xml"/><Relationship Id="rId3"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2.xml"/><Relationship Id="rId3"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3.xml"/><Relationship Id="rId3"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4.xml"/><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eg"/><Relationship Id="rId1" Type="http://schemas.openxmlformats.org/officeDocument/2006/relationships/themeOverride" Target="../theme/themeOverride3.xml"/><Relationship Id="rId2"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6.xml"/><Relationship Id="rId3" Type="http://schemas.openxmlformats.org/officeDocument/2006/relationships/image" Target="../media/image5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8.xml"/><Relationship Id="rId3"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9.xml"/><Relationship Id="rId3" Type="http://schemas.openxmlformats.org/officeDocument/2006/relationships/image" Target="../media/image1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50.xml"/><Relationship Id="rId3"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12.jpeg"/><Relationship Id="rId1" Type="http://schemas.openxmlformats.org/officeDocument/2006/relationships/themeOverride" Target="../theme/themeOverride9.xml"/><Relationship Id="rId2"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12.jpeg"/><Relationship Id="rId1" Type="http://schemas.openxmlformats.org/officeDocument/2006/relationships/themeOverride" Target="../theme/themeOverride10.xml"/><Relationship Id="rId2"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12.jpeg"/><Relationship Id="rId1" Type="http://schemas.openxmlformats.org/officeDocument/2006/relationships/themeOverride" Target="../theme/themeOverride11.xml"/><Relationship Id="rId2"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15.jpeg"/><Relationship Id="rId3"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54.xml"/><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2.jpeg"/><Relationship Id="rId1" Type="http://schemas.openxmlformats.org/officeDocument/2006/relationships/themeOverride" Target="../theme/themeOverride4.xml"/><Relationship Id="rId2"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55.xml"/><Relationship Id="rId3" Type="http://schemas.openxmlformats.org/officeDocument/2006/relationships/image" Target="../media/image1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6.xml"/><Relationship Id="rId3" Type="http://schemas.openxmlformats.org/officeDocument/2006/relationships/image" Target="../media/image1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57.xml"/><Relationship Id="rId3" Type="http://schemas.openxmlformats.org/officeDocument/2006/relationships/image" Target="../media/image12.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2.jpeg"/><Relationship Id="rId1" Type="http://schemas.openxmlformats.org/officeDocument/2006/relationships/themeOverride" Target="../theme/themeOverride12.xml"/><Relationship Id="rId2"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93.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62.xml"/><Relationship Id="rId3" Type="http://schemas.openxmlformats.org/officeDocument/2006/relationships/image" Target="../media/image1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63.xml"/><Relationship Id="rId3" Type="http://schemas.openxmlformats.org/officeDocument/2006/relationships/image" Target="../media/image1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155.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image" Target="../media/image6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67.xml"/><Relationship Id="rId3"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68.xml"/><Relationship Id="rId3" Type="http://schemas.openxmlformats.org/officeDocument/2006/relationships/image" Target="../media/image1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69.xml"/><Relationship Id="rId3" Type="http://schemas.openxmlformats.org/officeDocument/2006/relationships/image" Target="../media/image7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0.xml"/><Relationship Id="rId3"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15.jpeg"/><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1.xml"/><Relationship Id="rId3"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2.xml"/><Relationship Id="rId3" Type="http://schemas.openxmlformats.org/officeDocument/2006/relationships/image" Target="../media/image7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3.xml"/><Relationship Id="rId3"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4.xml"/><Relationship Id="rId3" Type="http://schemas.openxmlformats.org/officeDocument/2006/relationships/image" Target="../media/image7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5.xml"/><Relationship Id="rId3" Type="http://schemas.openxmlformats.org/officeDocument/2006/relationships/image" Target="../media/image7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6.xml"/><Relationship Id="rId3" Type="http://schemas.openxmlformats.org/officeDocument/2006/relationships/image" Target="../media/image7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image" Target="../media/image6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7.xml"/><Relationship Id="rId3" Type="http://schemas.openxmlformats.org/officeDocument/2006/relationships/image" Target="../media/image6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79.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1.xml"/><Relationship Id="rId3" Type="http://schemas.openxmlformats.org/officeDocument/2006/relationships/image" Target="../media/image1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82.xml"/><Relationship Id="rId3" Type="http://schemas.openxmlformats.org/officeDocument/2006/relationships/image" Target="../media/image8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83.xml"/><Relationship Id="rId3"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84.xml"/><Relationship Id="rId3" Type="http://schemas.openxmlformats.org/officeDocument/2006/relationships/image" Target="../media/image1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85.xml"/><Relationship Id="rId3"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8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8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86.xml"/><Relationship Id="rId3"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Christ</a:t>
            </a:r>
            <a:r>
              <a:rPr lang="fr-FR" b="1" dirty="0" smtClean="0">
                <a:latin typeface="Arial" charset="0"/>
                <a:ea typeface="ＭＳ Ｐゴシック" charset="0"/>
              </a:rPr>
              <a:t>'</a:t>
            </a:r>
            <a:r>
              <a:rPr lang="en-US" b="1" dirty="0" smtClean="0">
                <a:latin typeface="Arial" charset="0"/>
                <a:ea typeface="ＭＳ Ｐゴシック" charset="0"/>
              </a:rPr>
              <a:t>s Writing Ministry</a:t>
            </a:r>
            <a:endParaRPr lang="en-US" b="1" dirty="0">
              <a:latin typeface="Arial" charset="0"/>
              <a:ea typeface="ＭＳ Ｐゴシック" charset="0"/>
            </a:endParaRPr>
          </a:p>
        </p:txBody>
      </p:sp>
      <p:sp>
        <p:nvSpPr>
          <p:cNvPr id="7" name="Text Box 5"/>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Kinh</a:t>
            </a:r>
            <a:r>
              <a:rPr kumimoji="0" lang="en-US" sz="1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Singapore • www.BibleStudyDownloads.org</a:t>
            </a:r>
          </a:p>
        </p:txBody>
      </p:sp>
    </p:spTree>
    <p:extLst>
      <p:ext uri="{BB962C8B-B14F-4D97-AF65-F5344CB8AC3E}">
        <p14:creationId xmlns:p14="http://schemas.microsoft.com/office/powerpoint/2010/main" val="2043583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093503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smtClean="0"/>
              <a:t>ENDA Actual Wording</a:t>
            </a:r>
            <a:endParaRPr lang="en-US" b="1" dirty="0"/>
          </a:p>
        </p:txBody>
      </p:sp>
      <p:sp>
        <p:nvSpPr>
          <p:cNvPr id="3" name="Rectangle 2"/>
          <p:cNvSpPr/>
          <p:nvPr/>
        </p:nvSpPr>
        <p:spPr>
          <a:xfrm>
            <a:off x="685799" y="2136340"/>
            <a:ext cx="7894983" cy="4571923"/>
          </a:xfrm>
          <a:prstGeom prst="rect">
            <a:avLst/>
          </a:prstGeom>
          <a:solidFill>
            <a:schemeClr val="accent4">
              <a:lumMod val="75000"/>
              <a:lumOff val="25000"/>
            </a:schemeClr>
          </a:solidFill>
        </p:spPr>
        <p:txBody>
          <a:bodyPr wrap="square" lIns="91407" tIns="45704" rIns="91407" bIns="45704">
            <a:spAutoFit/>
          </a:bodyPr>
          <a:lstStyle/>
          <a:p>
            <a:pPr defTabSz="457035"/>
            <a:r>
              <a:rPr lang="en-US" sz="3200" b="1" dirty="0">
                <a:solidFill>
                  <a:srgbClr val="FFFFFF"/>
                </a:solidFill>
                <a:latin typeface="Arial"/>
                <a:cs typeface="Arial"/>
              </a:rPr>
              <a:t>"It shall be unlawful for any </a:t>
            </a:r>
            <a:r>
              <a:rPr lang="en-US" sz="3200" b="1" dirty="0" smtClean="0">
                <a:solidFill>
                  <a:srgbClr val="FFFFFF"/>
                </a:solidFill>
                <a:latin typeface="Arial"/>
                <a:cs typeface="Arial"/>
              </a:rPr>
              <a:t>employer to </a:t>
            </a:r>
            <a:r>
              <a:rPr lang="en-US" sz="3200" b="1" dirty="0">
                <a:solidFill>
                  <a:srgbClr val="FFFFFF"/>
                </a:solidFill>
                <a:latin typeface="Arial"/>
                <a:cs typeface="Arial"/>
              </a:rPr>
              <a:t>fail or refuse to hire or to discharge any individual, or otherwise discriminate against any individual with respect to the compensation, terms, conditions, or privileges of employment of the individual, because of such individual's </a:t>
            </a:r>
            <a:r>
              <a:rPr lang="en-US" sz="3200" b="1" dirty="0">
                <a:solidFill>
                  <a:srgbClr val="FFFF00"/>
                </a:solidFill>
                <a:latin typeface="Arial"/>
                <a:cs typeface="Arial"/>
              </a:rPr>
              <a:t>actual or perceived sexual orientation or gender identity</a:t>
            </a:r>
            <a:r>
              <a:rPr lang="en-US" sz="3200" b="1" dirty="0">
                <a:solidFill>
                  <a:srgbClr val="FFFFFF"/>
                </a:solidFill>
                <a:latin typeface="Arial"/>
                <a:cs typeface="Arial"/>
              </a:rPr>
              <a:t>."</a:t>
            </a: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2333749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b="1" dirty="0" smtClean="0"/>
              <a:t>ENDA Senate Vote (5 Nov 13)</a:t>
            </a:r>
            <a:endParaRPr lang="en-US" b="1" dirty="0"/>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2000" b="1" dirty="0">
                <a:solidFill>
                  <a:srgbClr val="FFFFFF"/>
                </a:solidFill>
              </a:rPr>
              <a:t>"By a 61-30 margin, the Senate cleared the last hurdle between the Employment Non-Discrimination Act (ENDA) and final passage before heading to the House. Unlike dozens of other versions, this bill takes the radical agenda a step farther by including </a:t>
            </a:r>
            <a:r>
              <a:rPr lang="en-US" sz="2000" b="1" dirty="0" smtClean="0">
                <a:solidFill>
                  <a:srgbClr val="FFFFFF"/>
                </a:solidFill>
              </a:rPr>
              <a:t>'gender identity' </a:t>
            </a:r>
            <a:r>
              <a:rPr lang="en-US" sz="2000" b="1" dirty="0">
                <a:solidFill>
                  <a:srgbClr val="FFFFFF"/>
                </a:solidFill>
              </a:rPr>
              <a:t>as a protected class under the law. According to 61 U.S. Senators, American schools, organizations, companies, and charities would have to swallow their concerns about safety, profits, and future business and not only encourage men to dress like women (and vice-versa) at work —</a:t>
            </a:r>
            <a:r>
              <a:rPr lang="en-US" sz="2000" b="1" dirty="0" smtClean="0">
                <a:solidFill>
                  <a:srgbClr val="FFFFFF"/>
                </a:solidFill>
              </a:rPr>
              <a:t> </a:t>
            </a:r>
            <a:r>
              <a:rPr lang="en-US" sz="2000" b="1" dirty="0">
                <a:solidFill>
                  <a:srgbClr val="FFFFFF"/>
                </a:solidFill>
              </a:rPr>
              <a:t>but make special accommodations for them to do so."</a:t>
            </a: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6 Nov 2013</a:t>
            </a:r>
          </a:p>
        </p:txBody>
      </p:sp>
      <p:pic>
        <p:nvPicPr>
          <p:cNvPr id="5" name="Picture 4" descr="EN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6763">
            <a:off x="5361505" y="1715972"/>
            <a:ext cx="3560103" cy="3549873"/>
          </a:xfrm>
          <a:prstGeom prst="rect">
            <a:avLst/>
          </a:prstGeom>
        </p:spPr>
      </p:pic>
    </p:spTree>
    <p:extLst>
      <p:ext uri="{BB962C8B-B14F-4D97-AF65-F5344CB8AC3E}">
        <p14:creationId xmlns:p14="http://schemas.microsoft.com/office/powerpoint/2010/main" val="196044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7 Nov 2013</a:t>
            </a: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a:r>
              <a:rPr lang="en-US" sz="3600" b="1" kern="1200" dirty="0">
                <a:effectLst>
                  <a:glow rad="152400">
                    <a:schemeClr val="tx1"/>
                  </a:glow>
                </a:effectLst>
              </a:rPr>
              <a:t>House </a:t>
            </a:r>
            <a:r>
              <a:rPr lang="en-US" sz="3600" b="1" kern="1200" dirty="0" smtClean="0">
                <a:effectLst>
                  <a:glow rad="152400">
                    <a:schemeClr val="tx1"/>
                  </a:glow>
                </a:effectLst>
              </a:rPr>
              <a:t>of Representatives </a:t>
            </a:r>
            <a:br>
              <a:rPr lang="en-US" sz="3600" b="1" kern="1200" dirty="0" smtClean="0">
                <a:effectLst>
                  <a:glow rad="152400">
                    <a:schemeClr val="tx1"/>
                  </a:glow>
                </a:effectLst>
              </a:rPr>
            </a:br>
            <a:r>
              <a:rPr lang="en-US" sz="3600" b="1" kern="1200" dirty="0" smtClean="0">
                <a:effectLst>
                  <a:glow rad="152400">
                    <a:schemeClr val="tx1"/>
                  </a:glow>
                </a:effectLst>
              </a:rPr>
              <a:t>Speaker </a:t>
            </a:r>
            <a:r>
              <a:rPr lang="en-US" sz="3600" b="1" kern="1200" dirty="0">
                <a:effectLst>
                  <a:glow rad="152400">
                    <a:schemeClr val="tx1"/>
                  </a:glow>
                </a:effectLst>
              </a:rPr>
              <a:t>John </a:t>
            </a:r>
            <a:r>
              <a:rPr lang="en-US" sz="3600" b="1" kern="1200" dirty="0" smtClean="0">
                <a:effectLst>
                  <a:glow rad="152400">
                    <a:schemeClr val="tx1"/>
                  </a:glow>
                </a:effectLst>
              </a:rPr>
              <a:t>Boehner Opposes ENDA</a:t>
            </a:r>
            <a:endParaRPr lang="en-US" sz="3600" b="1" kern="1200" dirty="0">
              <a:effectLst>
                <a:glow rad="152400">
                  <a:schemeClr val="tx1"/>
                </a:glow>
              </a:effectLst>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600" b="1" dirty="0">
                <a:solidFill>
                  <a:srgbClr val="FFFFFF"/>
                </a:solidFill>
                <a:effectLst>
                  <a:glow rad="152400">
                    <a:srgbClr val="000000"/>
                  </a:glow>
                </a:effectLst>
              </a:rPr>
              <a:t>"The Speaker believes this legislation will </a:t>
            </a:r>
            <a:r>
              <a:rPr lang="en-US" sz="3600" b="1" dirty="0" smtClean="0">
                <a:solidFill>
                  <a:srgbClr val="FFFFFF"/>
                </a:solidFill>
                <a:effectLst>
                  <a:glow rad="152400">
                    <a:srgbClr val="000000"/>
                  </a:glow>
                </a:effectLst>
              </a:rPr>
              <a:t>increase </a:t>
            </a:r>
            <a:r>
              <a:rPr lang="en-US" sz="3600" b="1" dirty="0">
                <a:solidFill>
                  <a:srgbClr val="FFFFFF"/>
                </a:solidFill>
                <a:effectLst>
                  <a:glow rad="152400">
                    <a:srgbClr val="000000"/>
                  </a:glow>
                </a:effectLst>
              </a:rPr>
              <a:t>frivolous litigation and cost American jobs, especially small business jobs." Boehner, his office continued, has "always believed this is covered by existing law."</a:t>
            </a:r>
          </a:p>
        </p:txBody>
      </p:sp>
    </p:spTree>
    <p:extLst>
      <p:ext uri="{BB962C8B-B14F-4D97-AF65-F5344CB8AC3E}">
        <p14:creationId xmlns:p14="http://schemas.microsoft.com/office/powerpoint/2010/main" val="332871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t>Main Idea</a:t>
            </a:r>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4800" b="1" dirty="0">
                <a:solidFill>
                  <a:srgbClr val="FFFFFF"/>
                </a:solidFill>
                <a:effectLst>
                  <a:glow rad="152400">
                    <a:srgbClr val="000000"/>
                  </a:glow>
                </a:effectLst>
              </a:rPr>
              <a:t>Replace </a:t>
            </a:r>
            <a:r>
              <a:rPr lang="en-US" sz="4800" b="1" dirty="0">
                <a:solidFill>
                  <a:srgbClr val="FFFF00"/>
                </a:solidFill>
                <a:effectLst>
                  <a:glow rad="152400">
                    <a:srgbClr val="000000"/>
                  </a:glow>
                </a:effectLst>
              </a:rPr>
              <a:t>fear</a:t>
            </a:r>
            <a:r>
              <a:rPr lang="en-US" sz="4800" b="1" dirty="0">
                <a:solidFill>
                  <a:srgbClr val="FFFFFF"/>
                </a:solidFill>
                <a:effectLst>
                  <a:glow rad="152400">
                    <a:srgbClr val="000000"/>
                  </a:glow>
                </a:effectLst>
              </a:rPr>
              <a:t> with </a:t>
            </a:r>
            <a:r>
              <a:rPr lang="en-US" sz="4800" b="1" dirty="0">
                <a:solidFill>
                  <a:srgbClr val="FFFF00"/>
                </a:solidFill>
                <a:effectLst>
                  <a:glow rad="152400">
                    <a:srgbClr val="000000"/>
                  </a:glow>
                </a:effectLst>
              </a:rPr>
              <a:t>faithfulness</a:t>
            </a:r>
            <a:r>
              <a:rPr lang="en-US" sz="4800" b="1" dirty="0">
                <a:solidFill>
                  <a:srgbClr val="FFFFFF"/>
                </a:solidFill>
                <a:effectLst>
                  <a:glow rad="152400">
                    <a:srgbClr val="000000"/>
                  </a:glow>
                </a:effectLst>
              </a:rPr>
              <a:t> during suffering since Jesus knows exactly how you feel</a:t>
            </a: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r>
              <a:rPr lang="en-US" sz="4000" b="1" dirty="0" smtClean="0">
                <a:solidFill>
                  <a:srgbClr val="FFFFFF"/>
                </a:solidFill>
                <a:effectLst>
                  <a:glow rad="152400">
                    <a:srgbClr val="000000"/>
                  </a:glow>
                </a:effectLst>
              </a:rPr>
              <a:t>Are you ready?</a:t>
            </a:r>
            <a:endParaRPr lang="en-US" sz="4000" b="1" dirty="0">
              <a:solidFill>
                <a:srgbClr val="FFFFFF"/>
              </a:solidFill>
              <a:effectLst>
                <a:glow rad="152400">
                  <a:srgbClr val="000000"/>
                </a:glow>
              </a:effectLst>
            </a:endParaRPr>
          </a:p>
        </p:txBody>
      </p:sp>
    </p:spTree>
    <p:extLst>
      <p:ext uri="{BB962C8B-B14F-4D97-AF65-F5344CB8AC3E}">
        <p14:creationId xmlns:p14="http://schemas.microsoft.com/office/powerpoint/2010/main" val="3492271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en-US" sz="5400" b="1" dirty="0"/>
              <a:t>How are you suffering now?</a:t>
            </a:r>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defTabSz="457035">
              <a:buFont typeface="+mj-lt"/>
              <a:buAutoNum type="arabicPeriod"/>
            </a:pPr>
            <a:r>
              <a:rPr lang="en-US" sz="4000" b="1" dirty="0">
                <a:solidFill>
                  <a:srgbClr val="FFFFFF"/>
                </a:solidFill>
              </a:rPr>
              <a:t>Recognize that Jesus understands your situation.</a:t>
            </a:r>
          </a:p>
          <a:p>
            <a:pPr marL="830007" lvl="3" indent="-830007" algn="l" defTabSz="457035">
              <a:buFont typeface="+mj-lt"/>
              <a:buAutoNum type="arabicPeriod"/>
            </a:pPr>
            <a:r>
              <a:rPr lang="en-US" sz="4000" b="1" dirty="0">
                <a:solidFill>
                  <a:srgbClr val="FFFFFF"/>
                </a:solidFill>
              </a:rPr>
              <a:t>Don’t fear suffering for Christ in this area.</a:t>
            </a:r>
          </a:p>
          <a:p>
            <a:pPr marL="830007" lvl="3" indent="-830007" algn="l" defTabSz="457035">
              <a:buFont typeface="+mj-lt"/>
              <a:buAutoNum type="arabicPeriod"/>
            </a:pPr>
            <a:r>
              <a:rPr lang="en-US" sz="4000" b="1" dirty="0">
                <a:solidFill>
                  <a:srgbClr val="FFFFFF"/>
                </a:solidFill>
              </a:rPr>
              <a:t>Be faithful to him despite the outcome.</a:t>
            </a:r>
            <a:endParaRPr lang="en-US" sz="8800" b="1" dirty="0">
              <a:solidFill>
                <a:srgbClr val="FFFFFF"/>
              </a:solidFill>
            </a:endParaRPr>
          </a:p>
        </p:txBody>
      </p:sp>
    </p:spTree>
    <p:extLst>
      <p:ext uri="{BB962C8B-B14F-4D97-AF65-F5344CB8AC3E}">
        <p14:creationId xmlns:p14="http://schemas.microsoft.com/office/powerpoint/2010/main" val="2166436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Black</a:t>
            </a:r>
            <a:endParaRPr lang="en-US" dirty="0">
              <a:solidFill>
                <a:schemeClr val="tx2"/>
              </a:solidFill>
            </a:endParaRPr>
          </a:p>
        </p:txBody>
      </p:sp>
    </p:spTree>
    <p:extLst>
      <p:ext uri="{BB962C8B-B14F-4D97-AF65-F5344CB8AC3E}">
        <p14:creationId xmlns:p14="http://schemas.microsoft.com/office/powerpoint/2010/main" val="4214816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5234" name="Picture 2"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a:solidFill>
                  <a:srgbClr val="FFFFFF"/>
                </a:solidFill>
              </a14:hiddenFill>
            </a:ext>
          </a:extLst>
        </p:spPr>
      </p:pic>
      <p:sp>
        <p:nvSpPr>
          <p:cNvPr id="735235" name="Rectangle 3"/>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Papyrus" charset="0"/>
                <a:ea typeface="ＭＳ Ｐゴシック" charset="0"/>
                <a:cs typeface="ＭＳ Ｐゴシック" charset="0"/>
              </a:rPr>
              <a:t>The Blood of the Martyrs is the seed of the Church</a:t>
            </a:r>
            <a:r>
              <a:rPr lang="en-US" altLang="ja-JP" sz="2000" b="1" dirty="0">
                <a:solidFill>
                  <a:srgbClr val="000000"/>
                </a:solidFill>
                <a:latin typeface="Arial"/>
                <a:ea typeface="ＭＳ Ｐゴシック" charset="0"/>
                <a:cs typeface="ＭＳ Ｐゴシック" charset="0"/>
              </a:rPr>
              <a:t>"</a:t>
            </a:r>
            <a:r>
              <a:rPr lang="en-US" sz="2000" dirty="0">
                <a:solidFill>
                  <a:srgbClr val="000000"/>
                </a:solidFill>
                <a:latin typeface="Papyrus" charset="0"/>
                <a:ea typeface="ＭＳ Ｐゴシック" charset="0"/>
                <a:cs typeface="ＭＳ Ｐゴシック" charset="0"/>
              </a:rPr>
              <a:t> </a:t>
            </a:r>
            <a:br>
              <a:rPr lang="en-US" sz="2000" dirty="0">
                <a:solidFill>
                  <a:srgbClr val="000000"/>
                </a:solidFill>
                <a:latin typeface="Papyrus" charset="0"/>
                <a:ea typeface="ＭＳ Ｐゴシック" charset="0"/>
                <a:cs typeface="ＭＳ Ｐゴシック" charset="0"/>
              </a:rPr>
            </a:br>
            <a:r>
              <a:rPr lang="en-US" sz="2000" dirty="0">
                <a:solidFill>
                  <a:srgbClr val="000000"/>
                </a:solidFill>
                <a:latin typeface="Papyrus" charset="0"/>
                <a:ea typeface="ＭＳ Ｐゴシック" charset="0"/>
                <a:cs typeface="ＭＳ Ｐゴシック" charset="0"/>
              </a:rPr>
              <a:t/>
            </a:r>
            <a:br>
              <a:rPr lang="en-US" sz="2000" dirty="0">
                <a:solidFill>
                  <a:srgbClr val="000000"/>
                </a:solidFill>
                <a:latin typeface="Papyrus" charset="0"/>
                <a:ea typeface="ＭＳ Ｐゴシック" charset="0"/>
                <a:cs typeface="ＭＳ Ｐゴシック" charset="0"/>
              </a:rPr>
            </a:br>
            <a:r>
              <a:rPr lang="en-US" sz="1600" b="1" dirty="0">
                <a:solidFill>
                  <a:srgbClr val="000000"/>
                </a:solidFill>
                <a:latin typeface="Papyrus" charset="0"/>
                <a:ea typeface="ＭＳ Ｐゴシック" charset="0"/>
                <a:cs typeface="ＭＳ Ｐゴシック" charset="0"/>
              </a:rPr>
              <a:t>-Tertullian-</a:t>
            </a:r>
            <a:r>
              <a:rPr lang="en-US" sz="1400" b="1" dirty="0">
                <a:solidFill>
                  <a:srgbClr val="000000"/>
                </a:solidFill>
                <a:latin typeface="Arial" charset="0"/>
                <a:ea typeface="ＭＳ Ｐゴシック" charset="0"/>
                <a:cs typeface="ＭＳ Ｐゴシック" charset="0"/>
              </a:rPr>
              <a:t> </a:t>
            </a:r>
          </a:p>
        </p:txBody>
      </p:sp>
      <p:sp>
        <p:nvSpPr>
          <p:cNvPr id="735236" name="Rectangle 4"/>
          <p:cNvSpPr>
            <a:spLocks noGrp="1" noChangeArrowheads="1"/>
          </p:cNvSpPr>
          <p:nvPr>
            <p:ph type="ctrTitle"/>
          </p:nvPr>
        </p:nvSpPr>
        <p:spPr>
          <a:xfrm>
            <a:off x="609600" y="228600"/>
            <a:ext cx="7924800" cy="2209800"/>
          </a:xfrm>
        </p:spPr>
        <p:txBody>
          <a:bodyPr/>
          <a:lstStyle/>
          <a:p>
            <a:r>
              <a:rPr lang="en-US" sz="17000" b="1">
                <a:latin typeface="Papyrus" charset="0"/>
              </a:rPr>
              <a:t>INDIA</a:t>
            </a:r>
            <a:endParaRPr lang="en-US" sz="27500" b="1">
              <a:latin typeface="Papyrus" charset="0"/>
            </a:endParaRPr>
          </a:p>
        </p:txBody>
      </p:sp>
      <p:sp>
        <p:nvSpPr>
          <p:cNvPr id="735237" name="Rectangle 5"/>
          <p:cNvSpPr>
            <a:spLocks noChangeArrowheads="1"/>
          </p:cNvSpPr>
          <p:nvPr/>
        </p:nvSpPr>
        <p:spPr bwMode="auto">
          <a:xfrm>
            <a:off x="2080062" y="1927274"/>
            <a:ext cx="5029200" cy="386551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defTabSz="914400" fontAlgn="base">
              <a:spcBef>
                <a:spcPct val="20000"/>
              </a:spcBef>
              <a:spcAft>
                <a:spcPct val="0"/>
              </a:spcAft>
            </a:pPr>
            <a:r>
              <a:rPr lang="vi-VN" sz="3200" dirty="0" smtClean="0"/>
              <a:t>Dầu tôi phân phát gia tài để nuôi kẻ nghèo khó, lại bỏ thân mình để chịu đốt, song không có tình yêu thương, thì điều đó chẳng ích chi cho tôi</a:t>
            </a:r>
            <a:endParaRPr lang="en-US" sz="3200" dirty="0" smtClean="0"/>
          </a:p>
          <a:p>
            <a:pPr algn="ctr" defTabSz="914400" fontAlgn="base">
              <a:spcBef>
                <a:spcPct val="20000"/>
              </a:spcBef>
              <a:spcAft>
                <a:spcPct val="0"/>
              </a:spcAft>
            </a:pPr>
            <a:r>
              <a:rPr lang="en-US" sz="3200" i="1" dirty="0" smtClean="0">
                <a:solidFill>
                  <a:srgbClr val="000000"/>
                </a:solidFill>
                <a:latin typeface="Arial" charset="0"/>
                <a:ea typeface="ＭＳ Ｐゴシック" charset="0"/>
                <a:cs typeface="ＭＳ Ｐゴシック" charset="0"/>
              </a:rPr>
              <a:t>1 Co. 13:3</a:t>
            </a:r>
            <a:endParaRPr lang="en-US" sz="3200" i="1" dirty="0">
              <a:solidFill>
                <a:srgbClr val="000000"/>
              </a:solidFill>
              <a:latin typeface="Arial" charset="0"/>
              <a:ea typeface="ＭＳ Ｐゴシック" charset="0"/>
              <a:cs typeface="ＭＳ Ｐゴシック" charset="0"/>
            </a:endParaRPr>
          </a:p>
        </p:txBody>
      </p:sp>
      <p:sp>
        <p:nvSpPr>
          <p:cNvPr id="6" name="Text Box 37"/>
          <p:cNvSpPr txBox="1">
            <a:spLocks noChangeArrowheads="1"/>
          </p:cNvSpPr>
          <p:nvPr/>
        </p:nvSpPr>
        <p:spPr bwMode="auto">
          <a:xfrm>
            <a:off x="8413748" y="34953"/>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352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188072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11" y="-6003"/>
            <a:ext cx="8403115" cy="6864003"/>
          </a:xfrm>
          <a:prstGeom prst="rect">
            <a:avLst/>
          </a:prstGeom>
          <a:noFill/>
          <a:extLst>
            <a:ext uri="{909E8E84-426E-40dd-AFC4-6F175D3DCCD1}">
              <a14:hiddenFill xmlns:a14="http://schemas.microsoft.com/office/drawing/2010/main">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en-US" b="1" dirty="0" smtClean="0">
                <a:solidFill>
                  <a:srgbClr val="FFFFFF"/>
                </a:solidFill>
              </a:rPr>
              <a:t>The Burnt Church Building</a:t>
            </a:r>
            <a:endParaRPr lang="en-US" b="1" dirty="0">
              <a:solidFill>
                <a:srgbClr val="FFFFFF"/>
              </a:solidFill>
            </a:endParaRPr>
          </a:p>
        </p:txBody>
      </p:sp>
      <p:sp>
        <p:nvSpPr>
          <p:cNvPr id="4" name="Text Box 37"/>
          <p:cNvSpPr txBox="1">
            <a:spLocks noChangeArrowheads="1"/>
          </p:cNvSpPr>
          <p:nvPr/>
        </p:nvSpPr>
        <p:spPr bwMode="auto">
          <a:xfrm>
            <a:off x="8413748" y="34953"/>
            <a:ext cx="695270" cy="463846"/>
          </a:xfrm>
          <a:prstGeom prst="rect">
            <a:avLst/>
          </a:prstGeom>
          <a:solidFill>
            <a:schemeClr val="bg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352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451379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6225"/>
            <a:ext cx="8458200" cy="6362700"/>
          </a:xfrm>
          <a:prstGeom prst="rect">
            <a:avLst/>
          </a:prstGeom>
          <a:noFill/>
          <a:extLst>
            <a:ext uri="{909E8E84-426E-40dd-AFC4-6F175D3DCCD1}">
              <a14:hiddenFill xmlns:a14="http://schemas.microsoft.com/office/drawing/2010/main">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en-US" sz="3600" b="1" dirty="0" smtClean="0">
                <a:solidFill>
                  <a:schemeClr val="bg1"/>
                </a:solidFill>
              </a:rPr>
              <a:t>A fire destroyed</a:t>
            </a:r>
            <a:r>
              <a:rPr lang="en-US" sz="3600" b="1" baseline="0" dirty="0" smtClean="0">
                <a:solidFill>
                  <a:schemeClr val="bg1"/>
                </a:solidFill>
              </a:rPr>
              <a:t> this church building</a:t>
            </a:r>
            <a:endParaRPr lang="en-US" sz="3600" b="1" dirty="0">
              <a:solidFill>
                <a:schemeClr val="bg1"/>
              </a:solidFill>
            </a:endParaRPr>
          </a:p>
        </p:txBody>
      </p:sp>
      <p:sp>
        <p:nvSpPr>
          <p:cNvPr id="4" name="Text Box 37"/>
          <p:cNvSpPr txBox="1">
            <a:spLocks noChangeArrowheads="1"/>
          </p:cNvSpPr>
          <p:nvPr/>
        </p:nvSpPr>
        <p:spPr bwMode="auto">
          <a:xfrm>
            <a:off x="8413748" y="34953"/>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859015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rotWithShape="1">
          <a:blip r:embed="rId3">
            <a:extLst>
              <a:ext uri="{28A0092B-C50C-407E-A947-70E740481C1C}">
                <a14:useLocalDpi xmlns:a14="http://schemas.microsoft.com/office/drawing/2010/main" val="0"/>
              </a:ext>
            </a:extLst>
          </a:blip>
          <a:srcRect t="-3041" r="1207" b="3400"/>
          <a:stretch/>
        </p:blipFill>
        <p:spPr bwMode="auto">
          <a:xfrm>
            <a:off x="0" y="-215900"/>
            <a:ext cx="9144000" cy="7073900"/>
          </a:xfrm>
          <a:prstGeom prst="rect">
            <a:avLst/>
          </a:prstGeom>
          <a:noFill/>
          <a:extLst>
            <a:ext uri="{909E8E84-426E-40dd-AFC4-6F175D3DCCD1}">
              <a14:hiddenFill xmlns:a14="http://schemas.microsoft.com/office/drawing/2010/main">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en-US" b="1" dirty="0" smtClean="0"/>
              <a:t>Some Christians Survived</a:t>
            </a:r>
            <a:endParaRPr lang="en-US" b="1" dirty="0"/>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21313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smtClean="0">
                <a:latin typeface="Arial" charset="0"/>
                <a:ea typeface="ＭＳ Ｐゴシック" charset="0"/>
              </a:rPr>
              <a:t>Khải</a:t>
            </a:r>
            <a:r>
              <a:rPr lang="en-US" sz="9600" dirty="0" smtClean="0">
                <a:latin typeface="Arial" charset="0"/>
                <a:ea typeface="ＭＳ Ｐゴシック" charset="0"/>
              </a:rPr>
              <a:t> </a:t>
            </a:r>
            <a:r>
              <a:rPr lang="en-US" sz="9600" dirty="0" err="1" smtClean="0">
                <a:latin typeface="Arial" charset="0"/>
                <a:ea typeface="ＭＳ Ｐゴシック" charset="0"/>
              </a:rPr>
              <a:t>huye</a:t>
            </a:r>
            <a:r>
              <a:rPr lang="en-US" sz="9600" dirty="0" smtClean="0">
                <a:latin typeface="Arial" charset="0"/>
                <a:ea typeface="ＭＳ Ｐゴシック" charset="0"/>
              </a:rPr>
              <a:t>̂̀n</a:t>
            </a:r>
            <a:endParaRPr lang="en-US" sz="9600" dirty="0">
              <a:latin typeface="Arial" charset="0"/>
              <a:ea typeface="ＭＳ Ｐゴシック" charset="0"/>
            </a:endParaRP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628698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en-US" dirty="0" smtClean="0">
                <a:solidFill>
                  <a:srgbClr val="FFFFFF"/>
                </a:solidFill>
              </a:rPr>
              <a:t>Others went to Jesus</a:t>
            </a:r>
            <a:endParaRPr lang="en-US" dirty="0">
              <a:solidFill>
                <a:srgbClr val="FFFFFF"/>
              </a:solidFil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551479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1528953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en-US" b="1" i="1">
                <a:solidFill>
                  <a:schemeClr val="tx1"/>
                </a:solidFill>
                <a:latin typeface="Lucida Handwriting" charset="0"/>
                <a:ea typeface="ＭＳ Ｐゴシック" charset="0"/>
              </a:rPr>
              <a:t>Dear  Pergamum,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en-US" sz="4000" b="1" dirty="0">
                <a:latin typeface="Times Roman Bold" charset="0"/>
                <a:ea typeface="ＭＳ Ｐゴシック" charset="0"/>
              </a:rPr>
              <a:t>The Compromising </a:t>
            </a:r>
            <a:r>
              <a:rPr lang="en-US" sz="4000" b="1" dirty="0" smtClean="0">
                <a:latin typeface="Times Roman Bold" charset="0"/>
                <a:ea typeface="ＭＳ Ｐゴシック" charset="0"/>
              </a:rPr>
              <a:t>Yet Continuing Church</a:t>
            </a:r>
            <a:endParaRPr lang="en-US" sz="4000" b="1" dirty="0">
              <a:latin typeface="Times Roman Bold" charset="0"/>
              <a:ea typeface="ＭＳ Ｐゴシック"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spid="_x0000_s28758" name="Document" r:id="rId5" imgW="1505712" imgH="664464" progId="Word.Document.8">
                  <p:embed/>
                </p:oleObj>
              </mc:Choice>
              <mc:Fallback>
                <p:oleObj name="Document" r:id="rId5" imgW="1505712" imgH="664464" progId="Word.Document.8">
                  <p:embed/>
                  <p:pic>
                    <p:nvPicPr>
                      <p:cNvPr id="0" name="Picture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7" dir="2700000" algn="ctr" rotWithShape="0">
                                <a:srgbClr val="CC0066">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63387503"/>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Remains true to Christ; does not renounce her faith</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4647"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216270" y="1844824"/>
              <a:ext cx="2437998" cy="26769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People there hold the teachings of Balaam and of the Nicolaitans</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12000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p:txBody>
        </p:sp>
      </p:grpSp>
      <p:grpSp>
        <p:nvGrpSpPr>
          <p:cNvPr id="28" name="Group 27"/>
          <p:cNvGrpSpPr>
            <a:grpSpLocks noChangeAspect="1"/>
          </p:cNvGrpSpPr>
          <p:nvPr/>
        </p:nvGrpSpPr>
        <p:grpSpPr bwMode="auto">
          <a:xfrm>
            <a:off x="1476375" y="836613"/>
            <a:ext cx="5688012" cy="5688012"/>
            <a:chOff x="1475656" y="836712"/>
            <a:chExt cx="5904656" cy="5688632"/>
          </a:xfrm>
        </p:grpSpPr>
        <p:sp>
          <p:nvSpPr>
            <p:cNvPr id="794643"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4" cy="230847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repent, </a:t>
              </a:r>
              <a:b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will make war against those people with the sword of my mouth</a:t>
              </a:r>
            </a:p>
          </p:txBody>
        </p:sp>
      </p:grpSp>
      <p:sp>
        <p:nvSpPr>
          <p:cNvPr id="794631"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971550" y="386522"/>
            <a:ext cx="6697662" cy="6696075"/>
            <a:chOff x="1475656" y="836712"/>
            <a:chExt cx="5904656" cy="5688632"/>
          </a:xfrm>
        </p:grpSpPr>
        <p:sp>
          <p:nvSpPr>
            <p:cNvPr id="794641"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915782" y="836712"/>
              <a:ext cx="3024405" cy="230889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receive hidden manna and white stone with a new name on it</a:t>
              </a:r>
            </a:p>
          </p:txBody>
        </p:sp>
      </p:grpSp>
      <p:sp>
        <p:nvSpPr>
          <p:cNvPr id="794640"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591226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57200"/>
            <a:ext cx="82296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smtClean="0"/>
              <a:t>Ai </a:t>
            </a:r>
            <a:r>
              <a:rPr lang="en-US" sz="2000" dirty="0" err="1" smtClean="0"/>
              <a:t>có</a:t>
            </a:r>
            <a:r>
              <a:rPr lang="en-US" sz="2000" dirty="0" smtClean="0"/>
              <a:t> tai, </a:t>
            </a:r>
            <a:r>
              <a:rPr lang="en-US" sz="2000" dirty="0" err="1" smtClean="0"/>
              <a:t>hãy</a:t>
            </a:r>
            <a:r>
              <a:rPr lang="en-US" sz="2000" dirty="0" smtClean="0"/>
              <a:t> </a:t>
            </a:r>
            <a:r>
              <a:rPr lang="en-US" sz="2000" dirty="0" err="1" smtClean="0"/>
              <a:t>nghe</a:t>
            </a:r>
            <a:r>
              <a:rPr lang="en-US" sz="2000" dirty="0" smtClean="0"/>
              <a:t> </a:t>
            </a:r>
            <a:r>
              <a:rPr lang="en-US" sz="2000" dirty="0" err="1" smtClean="0"/>
              <a:t>lời</a:t>
            </a:r>
            <a:r>
              <a:rPr lang="en-US" sz="2000" dirty="0" smtClean="0"/>
              <a:t> </a:t>
            </a:r>
            <a:r>
              <a:rPr lang="en-US" sz="2000" dirty="0" err="1" smtClean="0"/>
              <a:t>Đức</a:t>
            </a:r>
            <a:r>
              <a:rPr lang="en-US" sz="2000" dirty="0" smtClean="0"/>
              <a:t> </a:t>
            </a:r>
            <a:r>
              <a:rPr lang="en-US" sz="2000" dirty="0" err="1" smtClean="0"/>
              <a:t>Thánh</a:t>
            </a:r>
            <a:r>
              <a:rPr lang="en-US" sz="2000" dirty="0" smtClean="0"/>
              <a:t> </a:t>
            </a:r>
            <a:r>
              <a:rPr lang="en-US" sz="2000" dirty="0" err="1" smtClean="0"/>
              <a:t>Linh</a:t>
            </a:r>
            <a:r>
              <a:rPr lang="en-US" sz="2000" dirty="0" smtClean="0"/>
              <a:t> </a:t>
            </a:r>
            <a:r>
              <a:rPr lang="en-US" sz="2000" dirty="0" err="1" smtClean="0"/>
              <a:t>phán</a:t>
            </a:r>
            <a:r>
              <a:rPr lang="en-US" sz="2000" dirty="0" smtClean="0"/>
              <a:t> </a:t>
            </a:r>
            <a:r>
              <a:rPr lang="en-US" sz="2000" dirty="0" err="1" smtClean="0"/>
              <a:t>cùng</a:t>
            </a:r>
            <a:r>
              <a:rPr lang="en-US" sz="2000" dirty="0" smtClean="0"/>
              <a:t> </a:t>
            </a:r>
            <a:r>
              <a:rPr lang="en-US" sz="2000" dirty="0" err="1" smtClean="0"/>
              <a:t>các</a:t>
            </a:r>
            <a:r>
              <a:rPr lang="en-US" sz="2000" dirty="0" smtClean="0"/>
              <a:t> </a:t>
            </a:r>
            <a:r>
              <a:rPr lang="en-US" sz="2000" dirty="0" err="1" smtClean="0"/>
              <a:t>Hội</a:t>
            </a:r>
            <a:r>
              <a:rPr lang="en-US" sz="2000" dirty="0" smtClean="0"/>
              <a:t> </a:t>
            </a:r>
            <a:r>
              <a:rPr lang="en-US" sz="2000" dirty="0" err="1" smtClean="0"/>
              <a:t>thánh</a:t>
            </a:r>
            <a:r>
              <a:rPr lang="en-US" sz="2000" dirty="0" smtClean="0"/>
              <a:t> </a:t>
            </a:r>
            <a:r>
              <a:rPr lang="en-US" sz="2000" dirty="0" err="1" smtClean="0"/>
              <a:t>rằng</a:t>
            </a:r>
            <a:r>
              <a:rPr lang="en-US" sz="2000" dirty="0" smtClean="0"/>
              <a:t>: </a:t>
            </a:r>
            <a:r>
              <a:rPr lang="en-US" sz="2000" dirty="0" err="1" smtClean="0"/>
              <a:t>Kẻ</a:t>
            </a:r>
            <a:r>
              <a:rPr lang="en-US" sz="2000" dirty="0" smtClean="0"/>
              <a:t> </a:t>
            </a:r>
            <a:r>
              <a:rPr lang="en-US" sz="2000" dirty="0" err="1" smtClean="0"/>
              <a:t>nào</a:t>
            </a:r>
            <a:r>
              <a:rPr lang="en-US" sz="2000" dirty="0" smtClean="0"/>
              <a:t> </a:t>
            </a:r>
            <a:r>
              <a:rPr lang="en-US" sz="2000" dirty="0" err="1" smtClean="0"/>
              <a:t>thắng</a:t>
            </a:r>
            <a:r>
              <a:rPr lang="en-US" sz="2000" dirty="0" smtClean="0"/>
              <a:t>, </a:t>
            </a:r>
            <a:r>
              <a:rPr lang="en-US" sz="2000" dirty="0" err="1" smtClean="0"/>
              <a:t>sẽ</a:t>
            </a:r>
            <a:r>
              <a:rPr lang="en-US" sz="2000" dirty="0" smtClean="0"/>
              <a:t> </a:t>
            </a:r>
            <a:r>
              <a:rPr lang="en-US" sz="2000" dirty="0" err="1" smtClean="0"/>
              <a:t>chẳng</a:t>
            </a:r>
            <a:r>
              <a:rPr lang="en-US" sz="2000" dirty="0" smtClean="0"/>
              <a:t> </a:t>
            </a:r>
            <a:r>
              <a:rPr lang="en-US" sz="2000" dirty="0" err="1" smtClean="0"/>
              <a:t>bị</a:t>
            </a:r>
            <a:r>
              <a:rPr lang="en-US" sz="2000" dirty="0" smtClean="0"/>
              <a:t> </a:t>
            </a:r>
            <a:r>
              <a:rPr lang="en-US" sz="2000" dirty="0" err="1" smtClean="0"/>
              <a:t>hại</a:t>
            </a:r>
            <a:r>
              <a:rPr lang="en-US" sz="2000" dirty="0" smtClean="0"/>
              <a:t> </a:t>
            </a:r>
            <a:r>
              <a:rPr lang="en-US" sz="2000" dirty="0" err="1" smtClean="0"/>
              <a:t>gì</a:t>
            </a:r>
            <a:r>
              <a:rPr lang="en-US" sz="2000" dirty="0" smtClean="0"/>
              <a:t> </a:t>
            </a:r>
            <a:r>
              <a:rPr lang="en-US" sz="2000" dirty="0" err="1" smtClean="0"/>
              <a:t>về</a:t>
            </a:r>
            <a:r>
              <a:rPr lang="en-US" sz="2000" dirty="0" smtClean="0"/>
              <a:t> </a:t>
            </a:r>
            <a:r>
              <a:rPr lang="en-US" sz="2000" dirty="0" err="1" smtClean="0"/>
              <a:t>lần</a:t>
            </a:r>
            <a:r>
              <a:rPr lang="en-US" sz="2000" dirty="0" smtClean="0"/>
              <a:t> </a:t>
            </a:r>
            <a:r>
              <a:rPr lang="en-US" sz="2000" dirty="0" err="1" smtClean="0"/>
              <a:t>chết</a:t>
            </a:r>
            <a:r>
              <a:rPr lang="en-US" sz="2000" dirty="0" smtClean="0"/>
              <a:t> </a:t>
            </a:r>
            <a:r>
              <a:rPr lang="en-US" sz="2000" dirty="0" err="1" smtClean="0"/>
              <a:t>thứ</a:t>
            </a:r>
            <a:r>
              <a:rPr lang="en-US" sz="2000" dirty="0" smtClean="0"/>
              <a:t> </a:t>
            </a:r>
            <a:r>
              <a:rPr lang="en-US" sz="2000" dirty="0" err="1" smtClean="0"/>
              <a:t>hai</a:t>
            </a:r>
            <a:r>
              <a:rPr lang="en-US" sz="2000" dirty="0" smtClean="0"/>
              <a:t>. </a:t>
            </a:r>
          </a:p>
          <a:p>
            <a:r>
              <a:rPr lang="vi-VN" sz="2000" dirty="0" smtClean="0"/>
              <a:t>2:12  Cùng hãy viết cho thiên sứ của Hội thánh Bẹt-găm rằng: Nầy là lời phán của Đấng có thanh gươm nhọn hai lưỡi: </a:t>
            </a:r>
          </a:p>
          <a:p>
            <a:r>
              <a:rPr lang="vi-VN" sz="2000" dirty="0" smtClean="0"/>
              <a:t>2:13  Ta biết nơi ngươi ở; đó là ngôi của quỉ Sa-tan; ngươi đã vững lòng tôn danh ta, không chối đạo ta; dầu trong những ngày đó, An-ti-ba, kẻ làm chứng trung thành của ta đã bị giết nơi các ngươi, là nơi Sa-tan ở. </a:t>
            </a:r>
          </a:p>
          <a:p>
            <a:r>
              <a:rPr lang="vi-VN" sz="2000" dirty="0" smtClean="0"/>
              <a:t>2:14  Nhưng ta có điều quở trách ngươi; vì tại đó, ngươi có kẻ theo đạo Ba-la-am, người ấy dạy Ba-lác đặt hòn đá ngăn trở trước mặt con cái Y-sơ-ra-ên, đặng dỗ chúng nó ăn thịt cúng thần tượng và rủ ren làm điều dâm loạn. </a:t>
            </a:r>
          </a:p>
          <a:p>
            <a:r>
              <a:rPr lang="vi-VN" sz="2000" dirty="0" smtClean="0"/>
              <a:t>2:15  Ngươi lại cũng có những kẻ theo đạo Ni-cô-la. </a:t>
            </a:r>
          </a:p>
          <a:p>
            <a:r>
              <a:rPr lang="vi-VN" sz="2000" dirty="0" smtClean="0"/>
              <a:t>2:16  Vậy, hãy ăn năn đi, bằng chẳng, ta sẽ đến mau kíp cùng ngươi, lấy thanh gươm ở miệng ta mà giao chiến cùng chúng nó. </a:t>
            </a:r>
          </a:p>
          <a:p>
            <a:r>
              <a:rPr lang="vi-VN" sz="2000" dirty="0" smtClean="0"/>
              <a:t>2:17  Ai có tai, hãy nghe lời Đức Thánh Linh phán cùng các Hội thánh: Kẻ nào thắng, ta sẽ ban cho ma-na đương giấu kín; và ta sẽ cho nó hòn sỏi thắng, trên đó có viết một tên mới, ngoài kẻ nhận lấy không ai biết đến. </a:t>
            </a:r>
            <a:endParaRPr lang="en-US" sz="1400" b="1" dirty="0">
              <a:solidFill>
                <a:srgbClr val="000000"/>
              </a:solidFill>
              <a:latin typeface="Times New Roman" charset="0"/>
              <a:ea typeface="ＭＳ Ｐゴシック" charset="0"/>
              <a:cs typeface="ＭＳ Ｐゴシック" charset="0"/>
            </a:endParaRPr>
          </a:p>
        </p:txBody>
      </p:sp>
      <p:sp>
        <p:nvSpPr>
          <p:cNvPr id="18435" name="Text Box 3"/>
          <p:cNvSpPr txBox="1">
            <a:spLocks noChangeArrowheads="1"/>
          </p:cNvSpPr>
          <p:nvPr/>
        </p:nvSpPr>
        <p:spPr bwMode="auto">
          <a:xfrm>
            <a:off x="1676400" y="-76200"/>
            <a:ext cx="655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2800" b="1" dirty="0" err="1" smtClean="0">
                <a:solidFill>
                  <a:srgbClr val="000000"/>
                </a:solidFill>
                <a:latin typeface="Arial" charset="0"/>
                <a:ea typeface="ＭＳ Ｐゴシック" charset="0"/>
                <a:cs typeface="ＭＳ Ｐゴシック" charset="0"/>
              </a:rPr>
              <a:t>Khải</a:t>
            </a:r>
            <a:r>
              <a:rPr lang="en-US" sz="2800" b="1" dirty="0" smtClean="0">
                <a:solidFill>
                  <a:srgbClr val="000000"/>
                </a:solidFill>
                <a:latin typeface="Arial" charset="0"/>
                <a:ea typeface="ＭＳ Ｐゴシック" charset="0"/>
                <a:cs typeface="ＭＳ Ｐゴシック" charset="0"/>
              </a:rPr>
              <a:t> </a:t>
            </a:r>
            <a:r>
              <a:rPr lang="en-US" sz="2800" b="1" dirty="0" err="1" smtClean="0">
                <a:solidFill>
                  <a:srgbClr val="000000"/>
                </a:solidFill>
                <a:latin typeface="Arial" charset="0"/>
                <a:ea typeface="ＭＳ Ｐゴシック" charset="0"/>
                <a:cs typeface="ＭＳ Ｐゴシック" charset="0"/>
              </a:rPr>
              <a:t>huye</a:t>
            </a:r>
            <a:r>
              <a:rPr lang="en-US" sz="2800" b="1" dirty="0" smtClean="0">
                <a:solidFill>
                  <a:srgbClr val="000000"/>
                </a:solidFill>
                <a:latin typeface="Arial" charset="0"/>
                <a:ea typeface="ＭＳ Ｐゴシック" charset="0"/>
                <a:cs typeface="ＭＳ Ｐゴシック" charset="0"/>
              </a:rPr>
              <a:t>̂̀n </a:t>
            </a:r>
            <a:r>
              <a:rPr lang="en-US" sz="2800" b="1" dirty="0">
                <a:solidFill>
                  <a:srgbClr val="000000"/>
                </a:solidFill>
                <a:latin typeface="Arial" charset="0"/>
                <a:ea typeface="ＭＳ Ｐゴシック" charset="0"/>
                <a:cs typeface="ＭＳ Ｐゴシック" charset="0"/>
              </a:rPr>
              <a:t>2:12-17</a:t>
            </a:r>
            <a:endParaRPr lang="en-US" sz="160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719803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Commission</a:t>
            </a:r>
            <a:endParaRPr lang="en-US" b="1">
              <a:latin typeface="Times New Roman" charset="0"/>
              <a:ea typeface="ＭＳ Ｐゴシック" charset="0"/>
            </a:endParaRPr>
          </a:p>
        </p:txBody>
      </p:sp>
      <p:sp>
        <p:nvSpPr>
          <p:cNvPr id="27650" name="Rectangle 3"/>
          <p:cNvSpPr>
            <a:spLocks noGrp="1" noChangeArrowheads="1"/>
          </p:cNvSpPr>
          <p:nvPr>
            <p:ph type="subTitle" idx="1"/>
          </p:nvPr>
        </p:nvSpPr>
        <p:spPr>
          <a:xfrm>
            <a:off x="914400" y="3886200"/>
            <a:ext cx="7315200" cy="2514600"/>
          </a:xfrm>
        </p:spPr>
        <p:txBody>
          <a:bodyPr/>
          <a:lstStyle/>
          <a:p>
            <a:r>
              <a:rPr lang="vi-VN" dirty="0" smtClean="0"/>
              <a:t>Cùng hãy viết cho thiên sứ của Hội thánh Bẹt-găm rằng: Nầy là lời phán của Đấng có thanh gươm nhọn hai lưỡi: </a:t>
            </a:r>
            <a:r>
              <a:rPr lang="en-US" altLang="ja-JP" dirty="0" smtClean="0">
                <a:latin typeface="Arial" charset="0"/>
                <a:ea typeface="ＭＳ Ｐゴシック" charset="0"/>
                <a:cs typeface="Arial" charset="0"/>
              </a:rPr>
              <a:t>(</a:t>
            </a:r>
            <a:r>
              <a:rPr lang="en-US" altLang="ja-JP" dirty="0">
                <a:latin typeface="Arial" charset="0"/>
                <a:ea typeface="ＭＳ Ｐゴシック" charset="0"/>
                <a:cs typeface="Arial" charset="0"/>
              </a:rPr>
              <a:t>2:12)</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68671045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990600" y="1341438"/>
            <a:ext cx="7954963" cy="1143000"/>
          </a:xfrm>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Commendation</a:t>
            </a:r>
            <a:endParaRPr lang="en-US" b="1">
              <a:latin typeface="Times New Roman" charset="0"/>
              <a:ea typeface="ＭＳ Ｐゴシック" charset="0"/>
            </a:endParaRPr>
          </a:p>
        </p:txBody>
      </p:sp>
      <p:sp>
        <p:nvSpPr>
          <p:cNvPr id="28674" name="Rectangle 3"/>
          <p:cNvSpPr>
            <a:spLocks noGrp="1" noChangeArrowheads="1"/>
          </p:cNvSpPr>
          <p:nvPr>
            <p:ph type="subTitle" idx="1"/>
          </p:nvPr>
        </p:nvSpPr>
        <p:spPr>
          <a:xfrm>
            <a:off x="914400" y="3886200"/>
            <a:ext cx="7239000" cy="2819400"/>
          </a:xfrm>
        </p:spPr>
        <p:txBody>
          <a:bodyPr/>
          <a:lstStyle/>
          <a:p>
            <a:r>
              <a:rPr lang="vi-VN" sz="2800" dirty="0" smtClean="0"/>
              <a:t>Rev 2:13  Ta biết nơi ngươi ở; đó là ngôi của quỉ Sa-tan; ngươi đã vững lòng tôn danh ta, không chối đạo ta; dầu trong những ngày đó, An-ti-ba, kẻ làm chứng trung thành của ta đã bị giết nơi các ngươi, là nơi Sa-tan ở. </a:t>
            </a:r>
          </a:p>
        </p:txBody>
      </p:sp>
    </p:spTree>
    <p:extLst>
      <p:ext uri="{BB962C8B-B14F-4D97-AF65-F5344CB8AC3E}">
        <p14:creationId xmlns:p14="http://schemas.microsoft.com/office/powerpoint/2010/main" val="2049338590"/>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576"/>
            <a:ext cx="9144000" cy="1544216"/>
          </a:xfrm>
          <a:effectLst>
            <a:outerShdw blurRad="63500" dist="35921" dir="2700000" algn="ctr" rotWithShape="0">
              <a:schemeClr val="tx2">
                <a:alpha val="74998"/>
              </a:schemeClr>
            </a:outerShdw>
          </a:effectLst>
        </p:spPr>
        <p:txBody>
          <a:bodyPr/>
          <a:lstStyle/>
          <a:p>
            <a:pPr>
              <a:defRPr/>
            </a:pPr>
            <a:r>
              <a:rPr lang="en-US" b="1" dirty="0" smtClean="0">
                <a:ea typeface="ＭＳ Ｐゴシック" charset="0"/>
              </a:rPr>
              <a:t>Model of Pergamum: </a:t>
            </a:r>
            <a:br>
              <a:rPr lang="en-US" b="1" dirty="0" smtClean="0">
                <a:ea typeface="ＭＳ Ｐゴシック" charset="0"/>
              </a:rPr>
            </a:br>
            <a:r>
              <a:rPr lang="en-US" b="1" dirty="0" smtClean="0">
                <a:ea typeface="ＭＳ Ｐゴシック" charset="0"/>
              </a:rPr>
              <a:t>Continuing Yet Compromising</a:t>
            </a:r>
            <a:endParaRPr lang="en-US" b="1" dirty="0">
              <a:ea typeface="ＭＳ Ｐゴシック" charset="0"/>
            </a:endParaRPr>
          </a:p>
        </p:txBody>
      </p:sp>
      <p:pic>
        <p:nvPicPr>
          <p:cNvPr id="3" name="Picture 2" descr="rev 2 800px-Modell_Pergamonmuse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0434"/>
            <a:ext cx="9144000" cy="5314950"/>
          </a:xfrm>
          <a:prstGeom prst="rect">
            <a:avLst/>
          </a:prstGeom>
        </p:spPr>
      </p:pic>
      <p:sp>
        <p:nvSpPr>
          <p:cNvPr id="2" name="Oval 1"/>
          <p:cNvSpPr/>
          <p:nvPr/>
        </p:nvSpPr>
        <p:spPr bwMode="auto">
          <a:xfrm>
            <a:off x="4221439" y="3739124"/>
            <a:ext cx="2187152" cy="154033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prstClr val="black"/>
              </a:solidFill>
              <a:latin typeface="Comic Sans MS" pitchFamily="-112" charset="0"/>
              <a:ea typeface="ＭＳ Ｐゴシック" charset="0"/>
              <a:cs typeface="ＭＳ Ｐゴシック" charset="0"/>
            </a:endParaRPr>
          </a:p>
        </p:txBody>
      </p:sp>
      <p:sp>
        <p:nvSpPr>
          <p:cNvPr id="5"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185959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a:extLst>
              <a:ext uri="{28A0092B-C50C-407E-A947-70E740481C1C}">
                <a14:useLocalDpi xmlns:a14="http://schemas.microsoft.com/office/drawing/2010/main" val="0"/>
              </a:ext>
            </a:extLst>
          </a:blip>
          <a:srcRect r="4762"/>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en-US" b="1" dirty="0" smtClean="0">
                <a:effectLst>
                  <a:glow rad="101600">
                    <a:schemeClr val="tx1">
                      <a:alpha val="75000"/>
                    </a:schemeClr>
                  </a:glow>
                </a:effectLst>
                <a:ea typeface="ＭＳ Ｐゴシック" charset="0"/>
              </a:rPr>
              <a:t>Altar of Zeus</a:t>
            </a:r>
            <a:endParaRPr lang="en-US" b="1"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prstClr val="white"/>
                </a:solidFill>
                <a:effectLst>
                  <a:glow rad="101600">
                    <a:prstClr val="black">
                      <a:alpha val="75000"/>
                    </a:prstClr>
                  </a:glow>
                </a:effectLst>
                <a:ea typeface="ＭＳ Ｐゴシック" charset="0"/>
              </a:rPr>
              <a:t>"I know where you live—where Satan has his throne" (2:13)</a:t>
            </a:r>
            <a:endParaRPr lang="en-US" b="1" dirty="0">
              <a:solidFill>
                <a:prstClr val="white"/>
              </a:solidFill>
              <a:effectLst>
                <a:glow rad="101600">
                  <a:prstClr val="black">
                    <a:alpha val="75000"/>
                  </a:prstClr>
                </a:glow>
              </a:effectLst>
              <a:ea typeface="ＭＳ Ｐゴシック" charset="0"/>
            </a:endParaRP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898953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533400" y="1341438"/>
            <a:ext cx="8412163" cy="1143000"/>
          </a:xfrm>
        </p:spPr>
        <p:txBody>
          <a:bodyPr/>
          <a:lstStyle/>
          <a:p>
            <a:r>
              <a:rPr lang="en-US" b="1">
                <a:solidFill>
                  <a:srgbClr val="FFFF00"/>
                </a:solidFill>
                <a:latin typeface="Arial" charset="0"/>
                <a:ea typeface="ＭＳ Ｐゴシック" charset="0"/>
              </a:rPr>
              <a:t>Christ</a:t>
            </a:r>
            <a:r>
              <a:rPr lang="fr-FR" b="1">
                <a:solidFill>
                  <a:srgbClr val="FFFF00"/>
                </a:solidFill>
                <a:latin typeface="Arial" charset="0"/>
                <a:ea typeface="ＭＳ Ｐゴシック" charset="0"/>
              </a:rPr>
              <a:t>'</a:t>
            </a:r>
            <a:r>
              <a:rPr lang="en-US" b="1">
                <a:solidFill>
                  <a:srgbClr val="FFFF00"/>
                </a:solidFill>
                <a:latin typeface="Arial" charset="0"/>
                <a:ea typeface="ＭＳ Ｐゴシック" charset="0"/>
              </a:rPr>
              <a:t>s Condemnation</a:t>
            </a:r>
            <a:endParaRPr lang="en-US" b="1">
              <a:solidFill>
                <a:srgbClr val="FFFF00"/>
              </a:solidFill>
              <a:latin typeface="Times New Roman" charset="0"/>
              <a:ea typeface="ＭＳ Ｐゴシック" charset="0"/>
            </a:endParaRPr>
          </a:p>
        </p:txBody>
      </p:sp>
      <p:sp>
        <p:nvSpPr>
          <p:cNvPr id="29698" name="Rectangle 3"/>
          <p:cNvSpPr>
            <a:spLocks noGrp="1" noChangeArrowheads="1"/>
          </p:cNvSpPr>
          <p:nvPr>
            <p:ph type="subTitle" idx="1"/>
          </p:nvPr>
        </p:nvSpPr>
        <p:spPr>
          <a:xfrm>
            <a:off x="533400" y="3505200"/>
            <a:ext cx="8305800" cy="3200400"/>
          </a:xfrm>
        </p:spPr>
        <p:txBody>
          <a:bodyPr/>
          <a:lstStyle/>
          <a:p>
            <a:r>
              <a:rPr lang="vi-VN" dirty="0" smtClean="0"/>
              <a:t>Rev 2:14  Nhưng ta có điều quở trách ngươi; vì tại đó, ngươi có kẻ theo đạo Ba-la-am, người ấy dạy Ba-lác đặt hòn đá ngăn trở trước mặt con cái Y-sơ-ra-ên, đặng dỗ chúng nó ăn thịt cúng thần tượng và rủ ren làm điều dâm loạn. </a:t>
            </a:r>
          </a:p>
        </p:txBody>
      </p:sp>
    </p:spTree>
    <p:extLst>
      <p:ext uri="{BB962C8B-B14F-4D97-AF65-F5344CB8AC3E}">
        <p14:creationId xmlns:p14="http://schemas.microsoft.com/office/powerpoint/2010/main" val="1047090762"/>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r>
              <a:rPr lang="en-US" b="1">
                <a:latin typeface="Arial" charset="0"/>
                <a:ea typeface="ＭＳ Ｐゴシック" charset="0"/>
                <a:cs typeface="Arial" charset="0"/>
              </a:rPr>
              <a:t>Some of their members held to the doctrine of Balaam</a:t>
            </a:r>
          </a:p>
        </p:txBody>
      </p:sp>
      <p:sp>
        <p:nvSpPr>
          <p:cNvPr id="30722" name="Rectangle 3"/>
          <p:cNvSpPr>
            <a:spLocks noGrp="1" noChangeArrowheads="1"/>
          </p:cNvSpPr>
          <p:nvPr>
            <p:ph type="subTitle" idx="1"/>
          </p:nvPr>
        </p:nvSpPr>
        <p:spPr>
          <a:xfrm>
            <a:off x="304800" y="3733800"/>
            <a:ext cx="8839200" cy="3048000"/>
          </a:xfrm>
        </p:spPr>
        <p:txBody>
          <a:bodyPr/>
          <a:lstStyle/>
          <a:p>
            <a:r>
              <a:rPr lang="vi-VN" sz="2800" dirty="0" smtClean="0"/>
              <a:t>Rev 2:14  Nhưng ta có điều quở trách ngươi; vì tại đó, ngươi có kẻ theo đạo Ba-la-am, người ấy dạy Ba-lác đặt hòn đá ngăn trở trước mặt con cái Y-sơ-ra-ên, đặng dỗ chúng nó ăn thịt cúng thần tượng và rủ ren làm điều dâm loạn. </a:t>
            </a:r>
          </a:p>
        </p:txBody>
      </p:sp>
    </p:spTree>
    <p:extLst>
      <p:ext uri="{BB962C8B-B14F-4D97-AF65-F5344CB8AC3E}">
        <p14:creationId xmlns:p14="http://schemas.microsoft.com/office/powerpoint/2010/main" val="156831957"/>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0" y="762000"/>
            <a:ext cx="9144000" cy="755650"/>
            <a:chOff x="0" y="0"/>
            <a:chExt cx="4560" cy="671"/>
          </a:xfrm>
        </p:grpSpPr>
        <p:sp>
          <p:nvSpPr>
            <p:cNvPr id="185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185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7" name="Group 5"/>
          <p:cNvGrpSpPr>
            <a:grpSpLocks/>
          </p:cNvGrpSpPr>
          <p:nvPr/>
        </p:nvGrpSpPr>
        <p:grpSpPr bwMode="auto">
          <a:xfrm>
            <a:off x="0" y="1517650"/>
            <a:ext cx="2630488" cy="904875"/>
            <a:chOff x="0" y="671"/>
            <a:chExt cx="1312" cy="805"/>
          </a:xfrm>
        </p:grpSpPr>
        <p:sp>
          <p:nvSpPr>
            <p:cNvPr id="18544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185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8" name="Group 8"/>
          <p:cNvGrpSpPr>
            <a:grpSpLocks/>
          </p:cNvGrpSpPr>
          <p:nvPr/>
        </p:nvGrpSpPr>
        <p:grpSpPr bwMode="auto">
          <a:xfrm>
            <a:off x="2630488" y="1517650"/>
            <a:ext cx="3673475" cy="904875"/>
            <a:chOff x="1312" y="671"/>
            <a:chExt cx="1832" cy="805"/>
          </a:xfrm>
        </p:grpSpPr>
        <p:sp>
          <p:nvSpPr>
            <p:cNvPr id="18544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185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9" name="Group 11"/>
          <p:cNvGrpSpPr>
            <a:grpSpLocks/>
          </p:cNvGrpSpPr>
          <p:nvPr/>
        </p:nvGrpSpPr>
        <p:grpSpPr bwMode="auto">
          <a:xfrm>
            <a:off x="6303963" y="1517650"/>
            <a:ext cx="2840037" cy="904875"/>
            <a:chOff x="3144" y="671"/>
            <a:chExt cx="1416" cy="805"/>
          </a:xfrm>
        </p:grpSpPr>
        <p:sp>
          <p:nvSpPr>
            <p:cNvPr id="18544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185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0" name="Group 14"/>
          <p:cNvGrpSpPr>
            <a:grpSpLocks/>
          </p:cNvGrpSpPr>
          <p:nvPr/>
        </p:nvGrpSpPr>
        <p:grpSpPr bwMode="auto">
          <a:xfrm>
            <a:off x="0" y="2422525"/>
            <a:ext cx="2630488" cy="476250"/>
            <a:chOff x="0" y="1476"/>
            <a:chExt cx="1312" cy="422"/>
          </a:xfrm>
        </p:grpSpPr>
        <p:sp>
          <p:nvSpPr>
            <p:cNvPr id="18544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85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1" name="Group 17"/>
          <p:cNvGrpSpPr>
            <a:grpSpLocks/>
          </p:cNvGrpSpPr>
          <p:nvPr/>
        </p:nvGrpSpPr>
        <p:grpSpPr bwMode="auto">
          <a:xfrm>
            <a:off x="2630488" y="2422525"/>
            <a:ext cx="3673475" cy="476250"/>
            <a:chOff x="1312" y="1476"/>
            <a:chExt cx="1832" cy="422"/>
          </a:xfrm>
        </p:grpSpPr>
        <p:sp>
          <p:nvSpPr>
            <p:cNvPr id="18544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85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2" name="Group 20"/>
          <p:cNvGrpSpPr>
            <a:grpSpLocks/>
          </p:cNvGrpSpPr>
          <p:nvPr/>
        </p:nvGrpSpPr>
        <p:grpSpPr bwMode="auto">
          <a:xfrm>
            <a:off x="6303963" y="2422525"/>
            <a:ext cx="2840037" cy="476250"/>
            <a:chOff x="3144" y="1476"/>
            <a:chExt cx="1416" cy="422"/>
          </a:xfrm>
        </p:grpSpPr>
        <p:sp>
          <p:nvSpPr>
            <p:cNvPr id="18543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85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3" name="Group 23"/>
          <p:cNvGrpSpPr>
            <a:grpSpLocks/>
          </p:cNvGrpSpPr>
          <p:nvPr/>
        </p:nvGrpSpPr>
        <p:grpSpPr bwMode="auto">
          <a:xfrm>
            <a:off x="0" y="2898775"/>
            <a:ext cx="2630488" cy="474663"/>
            <a:chOff x="0" y="1898"/>
            <a:chExt cx="1312" cy="422"/>
          </a:xfrm>
        </p:grpSpPr>
        <p:sp>
          <p:nvSpPr>
            <p:cNvPr id="18543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185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4" name="Group 26"/>
          <p:cNvGrpSpPr>
            <a:grpSpLocks/>
          </p:cNvGrpSpPr>
          <p:nvPr/>
        </p:nvGrpSpPr>
        <p:grpSpPr bwMode="auto">
          <a:xfrm>
            <a:off x="2630488" y="2898775"/>
            <a:ext cx="3673475" cy="474663"/>
            <a:chOff x="1312" y="1898"/>
            <a:chExt cx="1832" cy="422"/>
          </a:xfrm>
        </p:grpSpPr>
        <p:sp>
          <p:nvSpPr>
            <p:cNvPr id="18543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185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5" name="Group 29"/>
          <p:cNvGrpSpPr>
            <a:grpSpLocks/>
          </p:cNvGrpSpPr>
          <p:nvPr/>
        </p:nvGrpSpPr>
        <p:grpSpPr bwMode="auto">
          <a:xfrm>
            <a:off x="6303963" y="2898775"/>
            <a:ext cx="2840037" cy="474663"/>
            <a:chOff x="3144" y="1898"/>
            <a:chExt cx="1416" cy="422"/>
          </a:xfrm>
        </p:grpSpPr>
        <p:sp>
          <p:nvSpPr>
            <p:cNvPr id="18543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185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6" name="Group 32"/>
          <p:cNvGrpSpPr>
            <a:grpSpLocks/>
          </p:cNvGrpSpPr>
          <p:nvPr/>
        </p:nvGrpSpPr>
        <p:grpSpPr bwMode="auto">
          <a:xfrm>
            <a:off x="0" y="3373438"/>
            <a:ext cx="2630488" cy="474662"/>
            <a:chOff x="0" y="2320"/>
            <a:chExt cx="1312" cy="422"/>
          </a:xfrm>
        </p:grpSpPr>
        <p:sp>
          <p:nvSpPr>
            <p:cNvPr id="18543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185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7" name="Group 35"/>
          <p:cNvGrpSpPr>
            <a:grpSpLocks/>
          </p:cNvGrpSpPr>
          <p:nvPr/>
        </p:nvGrpSpPr>
        <p:grpSpPr bwMode="auto">
          <a:xfrm>
            <a:off x="2630488" y="3373438"/>
            <a:ext cx="3673475" cy="474662"/>
            <a:chOff x="1312" y="2320"/>
            <a:chExt cx="1832" cy="422"/>
          </a:xfrm>
        </p:grpSpPr>
        <p:sp>
          <p:nvSpPr>
            <p:cNvPr id="18542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185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8" name="Group 38"/>
          <p:cNvGrpSpPr>
            <a:grpSpLocks/>
          </p:cNvGrpSpPr>
          <p:nvPr/>
        </p:nvGrpSpPr>
        <p:grpSpPr bwMode="auto">
          <a:xfrm>
            <a:off x="6303963" y="3373438"/>
            <a:ext cx="2840037" cy="474662"/>
            <a:chOff x="3144" y="2320"/>
            <a:chExt cx="1416" cy="422"/>
          </a:xfrm>
        </p:grpSpPr>
        <p:sp>
          <p:nvSpPr>
            <p:cNvPr id="18542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185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9" name="Group 41"/>
          <p:cNvGrpSpPr>
            <a:grpSpLocks/>
          </p:cNvGrpSpPr>
          <p:nvPr/>
        </p:nvGrpSpPr>
        <p:grpSpPr bwMode="auto">
          <a:xfrm>
            <a:off x="0" y="3848100"/>
            <a:ext cx="2630488" cy="474663"/>
            <a:chOff x="0" y="2742"/>
            <a:chExt cx="1312" cy="422"/>
          </a:xfrm>
        </p:grpSpPr>
        <p:sp>
          <p:nvSpPr>
            <p:cNvPr id="18542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185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0" name="Group 44"/>
          <p:cNvGrpSpPr>
            <a:grpSpLocks/>
          </p:cNvGrpSpPr>
          <p:nvPr/>
        </p:nvGrpSpPr>
        <p:grpSpPr bwMode="auto">
          <a:xfrm>
            <a:off x="2630488" y="3848100"/>
            <a:ext cx="3673475" cy="474663"/>
            <a:chOff x="1312" y="2742"/>
            <a:chExt cx="1832" cy="422"/>
          </a:xfrm>
        </p:grpSpPr>
        <p:sp>
          <p:nvSpPr>
            <p:cNvPr id="18542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185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1" name="Group 47"/>
          <p:cNvGrpSpPr>
            <a:grpSpLocks/>
          </p:cNvGrpSpPr>
          <p:nvPr/>
        </p:nvGrpSpPr>
        <p:grpSpPr bwMode="auto">
          <a:xfrm>
            <a:off x="6303963" y="3848100"/>
            <a:ext cx="2840037" cy="474663"/>
            <a:chOff x="3144" y="2742"/>
            <a:chExt cx="1416" cy="422"/>
          </a:xfrm>
        </p:grpSpPr>
        <p:sp>
          <p:nvSpPr>
            <p:cNvPr id="18542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185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2" name="Group 50"/>
          <p:cNvGrpSpPr>
            <a:grpSpLocks/>
          </p:cNvGrpSpPr>
          <p:nvPr/>
        </p:nvGrpSpPr>
        <p:grpSpPr bwMode="auto">
          <a:xfrm>
            <a:off x="0" y="4322763"/>
            <a:ext cx="2630488" cy="476250"/>
            <a:chOff x="0" y="3164"/>
            <a:chExt cx="1312" cy="422"/>
          </a:xfrm>
        </p:grpSpPr>
        <p:sp>
          <p:nvSpPr>
            <p:cNvPr id="18541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185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3" name="Group 53"/>
          <p:cNvGrpSpPr>
            <a:grpSpLocks/>
          </p:cNvGrpSpPr>
          <p:nvPr/>
        </p:nvGrpSpPr>
        <p:grpSpPr bwMode="auto">
          <a:xfrm>
            <a:off x="2630488" y="4322763"/>
            <a:ext cx="3673475" cy="476250"/>
            <a:chOff x="1312" y="3164"/>
            <a:chExt cx="1832" cy="422"/>
          </a:xfrm>
        </p:grpSpPr>
        <p:sp>
          <p:nvSpPr>
            <p:cNvPr id="18541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185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4" name="Group 56"/>
          <p:cNvGrpSpPr>
            <a:grpSpLocks/>
          </p:cNvGrpSpPr>
          <p:nvPr/>
        </p:nvGrpSpPr>
        <p:grpSpPr bwMode="auto">
          <a:xfrm>
            <a:off x="6303963" y="4322763"/>
            <a:ext cx="2840037" cy="476250"/>
            <a:chOff x="3144" y="3164"/>
            <a:chExt cx="1416" cy="422"/>
          </a:xfrm>
        </p:grpSpPr>
        <p:sp>
          <p:nvSpPr>
            <p:cNvPr id="18541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185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5" name="Group 59"/>
          <p:cNvGrpSpPr>
            <a:grpSpLocks/>
          </p:cNvGrpSpPr>
          <p:nvPr/>
        </p:nvGrpSpPr>
        <p:grpSpPr bwMode="auto">
          <a:xfrm>
            <a:off x="0" y="4799013"/>
            <a:ext cx="2630488" cy="474662"/>
            <a:chOff x="0" y="3586"/>
            <a:chExt cx="1312" cy="422"/>
          </a:xfrm>
        </p:grpSpPr>
        <p:sp>
          <p:nvSpPr>
            <p:cNvPr id="18541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185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6" name="Group 62"/>
          <p:cNvGrpSpPr>
            <a:grpSpLocks/>
          </p:cNvGrpSpPr>
          <p:nvPr/>
        </p:nvGrpSpPr>
        <p:grpSpPr bwMode="auto">
          <a:xfrm>
            <a:off x="2630488" y="4799013"/>
            <a:ext cx="3673475" cy="474662"/>
            <a:chOff x="1312" y="3586"/>
            <a:chExt cx="1832" cy="422"/>
          </a:xfrm>
        </p:grpSpPr>
        <p:sp>
          <p:nvSpPr>
            <p:cNvPr id="18541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185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7" name="Group 65"/>
          <p:cNvGrpSpPr>
            <a:grpSpLocks/>
          </p:cNvGrpSpPr>
          <p:nvPr/>
        </p:nvGrpSpPr>
        <p:grpSpPr bwMode="auto">
          <a:xfrm>
            <a:off x="6303963" y="4799013"/>
            <a:ext cx="2840037" cy="474662"/>
            <a:chOff x="3144" y="3586"/>
            <a:chExt cx="1416" cy="422"/>
          </a:xfrm>
        </p:grpSpPr>
        <p:sp>
          <p:nvSpPr>
            <p:cNvPr id="18540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85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8" name="Group 68"/>
          <p:cNvGrpSpPr>
            <a:grpSpLocks/>
          </p:cNvGrpSpPr>
          <p:nvPr/>
        </p:nvGrpSpPr>
        <p:grpSpPr bwMode="auto">
          <a:xfrm>
            <a:off x="0" y="5273675"/>
            <a:ext cx="2630488" cy="582613"/>
            <a:chOff x="0" y="4008"/>
            <a:chExt cx="1312" cy="518"/>
          </a:xfrm>
        </p:grpSpPr>
        <p:sp>
          <p:nvSpPr>
            <p:cNvPr id="18540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185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9" name="Group 71"/>
          <p:cNvGrpSpPr>
            <a:grpSpLocks/>
          </p:cNvGrpSpPr>
          <p:nvPr/>
        </p:nvGrpSpPr>
        <p:grpSpPr bwMode="auto">
          <a:xfrm>
            <a:off x="2630488" y="5273675"/>
            <a:ext cx="3673475" cy="582613"/>
            <a:chOff x="1312" y="4008"/>
            <a:chExt cx="1832" cy="518"/>
          </a:xfrm>
        </p:grpSpPr>
        <p:sp>
          <p:nvSpPr>
            <p:cNvPr id="18540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185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0" name="Group 74"/>
          <p:cNvGrpSpPr>
            <a:grpSpLocks/>
          </p:cNvGrpSpPr>
          <p:nvPr/>
        </p:nvGrpSpPr>
        <p:grpSpPr bwMode="auto">
          <a:xfrm>
            <a:off x="6303963" y="5273675"/>
            <a:ext cx="2840037" cy="582613"/>
            <a:chOff x="3144" y="4008"/>
            <a:chExt cx="1416" cy="518"/>
          </a:xfrm>
        </p:grpSpPr>
        <p:sp>
          <p:nvSpPr>
            <p:cNvPr id="18540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185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1" name="Group 77"/>
          <p:cNvGrpSpPr>
            <a:grpSpLocks/>
          </p:cNvGrpSpPr>
          <p:nvPr/>
        </p:nvGrpSpPr>
        <p:grpSpPr bwMode="auto">
          <a:xfrm>
            <a:off x="0" y="5856288"/>
            <a:ext cx="1347788" cy="1001712"/>
            <a:chOff x="0" y="4526"/>
            <a:chExt cx="672" cy="890"/>
          </a:xfrm>
        </p:grpSpPr>
        <p:sp>
          <p:nvSpPr>
            <p:cNvPr id="18540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185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2" name="Group 80"/>
          <p:cNvGrpSpPr>
            <a:grpSpLocks/>
          </p:cNvGrpSpPr>
          <p:nvPr/>
        </p:nvGrpSpPr>
        <p:grpSpPr bwMode="auto">
          <a:xfrm>
            <a:off x="1347788" y="5856288"/>
            <a:ext cx="1282700" cy="1001712"/>
            <a:chOff x="672" y="4526"/>
            <a:chExt cx="640" cy="890"/>
          </a:xfrm>
        </p:grpSpPr>
        <p:sp>
          <p:nvSpPr>
            <p:cNvPr id="18539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185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3" name="Group 83"/>
          <p:cNvGrpSpPr>
            <a:grpSpLocks/>
          </p:cNvGrpSpPr>
          <p:nvPr/>
        </p:nvGrpSpPr>
        <p:grpSpPr bwMode="auto">
          <a:xfrm>
            <a:off x="2630488" y="5856288"/>
            <a:ext cx="785812" cy="1001712"/>
            <a:chOff x="1312" y="4526"/>
            <a:chExt cx="392" cy="890"/>
          </a:xfrm>
        </p:grpSpPr>
        <p:sp>
          <p:nvSpPr>
            <p:cNvPr id="18539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185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4" name="Group 86"/>
          <p:cNvGrpSpPr>
            <a:grpSpLocks/>
          </p:cNvGrpSpPr>
          <p:nvPr/>
        </p:nvGrpSpPr>
        <p:grpSpPr bwMode="auto">
          <a:xfrm>
            <a:off x="3416300" y="5856288"/>
            <a:ext cx="722313" cy="1001712"/>
            <a:chOff x="1704" y="4526"/>
            <a:chExt cx="360" cy="890"/>
          </a:xfrm>
        </p:grpSpPr>
        <p:sp>
          <p:nvSpPr>
            <p:cNvPr id="18539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185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5" name="Group 89"/>
          <p:cNvGrpSpPr>
            <a:grpSpLocks/>
          </p:cNvGrpSpPr>
          <p:nvPr/>
        </p:nvGrpSpPr>
        <p:grpSpPr bwMode="auto">
          <a:xfrm>
            <a:off x="4138613" y="5856288"/>
            <a:ext cx="722312" cy="1001712"/>
            <a:chOff x="2064" y="4526"/>
            <a:chExt cx="360" cy="890"/>
          </a:xfrm>
        </p:grpSpPr>
        <p:sp>
          <p:nvSpPr>
            <p:cNvPr id="18539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185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6" name="Group 92"/>
          <p:cNvGrpSpPr>
            <a:grpSpLocks/>
          </p:cNvGrpSpPr>
          <p:nvPr/>
        </p:nvGrpSpPr>
        <p:grpSpPr bwMode="auto">
          <a:xfrm>
            <a:off x="4860925" y="5856288"/>
            <a:ext cx="657225" cy="1001712"/>
            <a:chOff x="2424" y="4526"/>
            <a:chExt cx="328" cy="890"/>
          </a:xfrm>
        </p:grpSpPr>
        <p:sp>
          <p:nvSpPr>
            <p:cNvPr id="18539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185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7" name="Group 95"/>
          <p:cNvGrpSpPr>
            <a:grpSpLocks/>
          </p:cNvGrpSpPr>
          <p:nvPr/>
        </p:nvGrpSpPr>
        <p:grpSpPr bwMode="auto">
          <a:xfrm>
            <a:off x="5518150" y="5856288"/>
            <a:ext cx="785813" cy="1001712"/>
            <a:chOff x="2752" y="4526"/>
            <a:chExt cx="392" cy="890"/>
          </a:xfrm>
        </p:grpSpPr>
        <p:sp>
          <p:nvSpPr>
            <p:cNvPr id="18538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185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8" name="Group 98"/>
          <p:cNvGrpSpPr>
            <a:grpSpLocks/>
          </p:cNvGrpSpPr>
          <p:nvPr/>
        </p:nvGrpSpPr>
        <p:grpSpPr bwMode="auto">
          <a:xfrm>
            <a:off x="6303963" y="5856288"/>
            <a:ext cx="890587" cy="1001712"/>
            <a:chOff x="3144" y="4526"/>
            <a:chExt cx="444" cy="890"/>
          </a:xfrm>
        </p:grpSpPr>
        <p:sp>
          <p:nvSpPr>
            <p:cNvPr id="18538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185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9" name="Group 101"/>
          <p:cNvGrpSpPr>
            <a:grpSpLocks/>
          </p:cNvGrpSpPr>
          <p:nvPr/>
        </p:nvGrpSpPr>
        <p:grpSpPr bwMode="auto">
          <a:xfrm>
            <a:off x="7194550" y="5856288"/>
            <a:ext cx="882650" cy="1001712"/>
            <a:chOff x="3588" y="4526"/>
            <a:chExt cx="440" cy="890"/>
          </a:xfrm>
        </p:grpSpPr>
        <p:sp>
          <p:nvSpPr>
            <p:cNvPr id="18538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185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85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185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5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ea typeface="ＭＳ Ｐゴシック" charset="0"/>
                <a:cs typeface="Arial" charset="0"/>
              </a:rPr>
              <a:t>Numbers</a:t>
            </a:r>
            <a:endParaRPr lang="en-US">
              <a:solidFill>
                <a:srgbClr val="000000"/>
              </a:solidFill>
              <a:latin typeface="Impact" charset="0"/>
              <a:ea typeface="ＭＳ Ｐゴシック" charset="0"/>
              <a:cs typeface="ＭＳ Ｐゴシック" charset="0"/>
            </a:endParaRPr>
          </a:p>
        </p:txBody>
      </p:sp>
      <p:sp>
        <p:nvSpPr>
          <p:cNvPr id="18538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a:defRPr/>
            </a:pPr>
            <a:r>
              <a:rPr lang="en-US" b="1" kern="0" dirty="0" smtClean="0">
                <a:solidFill>
                  <a:sysClr val="window" lastClr="FFFFFF"/>
                </a:solidFill>
                <a:latin typeface="Arial" charset="0"/>
                <a:cs typeface="Arial" charset="0"/>
              </a:rPr>
              <a:t>354</a:t>
            </a:r>
            <a:endParaRPr lang="en-US" b="1" kern="0" dirty="0">
              <a:solidFill>
                <a:sysClr val="window" lastClr="FFFFFF"/>
              </a:solidFill>
              <a:latin typeface="Arial" charset="0"/>
              <a:cs typeface="Arial" charset="0"/>
            </a:endParaRPr>
          </a:p>
        </p:txBody>
      </p:sp>
    </p:spTree>
    <p:extLst>
      <p:ext uri="{BB962C8B-B14F-4D97-AF65-F5344CB8AC3E}">
        <p14:creationId xmlns:p14="http://schemas.microsoft.com/office/powerpoint/2010/main" val="584870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a:ea typeface="ＭＳ Ｐゴシック" charset="0"/>
                <a:cs typeface="Arial"/>
              </a:rPr>
              <a:t>Transjordan Events</a:t>
            </a:r>
          </a:p>
        </p:txBody>
      </p:sp>
      <p:pic>
        <p:nvPicPr>
          <p:cNvPr id="187395"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87396" name="Text Box 5"/>
          <p:cNvSpPr txBox="1">
            <a:spLocks noChangeArrowheads="1"/>
          </p:cNvSpPr>
          <p:nvPr/>
        </p:nvSpPr>
        <p:spPr bwMode="auto">
          <a:xfrm>
            <a:off x="7247621" y="76200"/>
            <a:ext cx="1990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eaLnBrk="0" fontAlgn="base" hangingPunct="0">
              <a:spcBef>
                <a:spcPct val="0"/>
              </a:spcBef>
              <a:spcAft>
                <a:spcPct val="0"/>
              </a:spcAft>
            </a:pPr>
            <a:r>
              <a:rPr lang="en-US" dirty="0" smtClean="0">
                <a:solidFill>
                  <a:srgbClr val="FFFFFF"/>
                </a:solidFill>
                <a:latin typeface="Arial"/>
                <a:cs typeface="Arial"/>
              </a:rPr>
              <a:t>OTS 140</a:t>
            </a:r>
          </a:p>
        </p:txBody>
      </p:sp>
      <p:sp>
        <p:nvSpPr>
          <p:cNvPr id="187397"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Victory over </a:t>
            </a:r>
            <a:r>
              <a:rPr kumimoji="1" lang="en-US" sz="3200" b="1" dirty="0" err="1">
                <a:solidFill>
                  <a:srgbClr val="FFFFFF"/>
                </a:solidFill>
                <a:latin typeface="Arial"/>
                <a:ea typeface="ＭＳ Ｐゴシック" charset="0"/>
                <a:cs typeface="Arial"/>
              </a:rPr>
              <a:t>Sihon</a:t>
            </a:r>
            <a:r>
              <a:rPr kumimoji="1" lang="en-US" sz="3200" b="1" dirty="0">
                <a:solidFill>
                  <a:srgbClr val="FFFFFF"/>
                </a:solidFill>
                <a:latin typeface="Arial"/>
                <a:ea typeface="ＭＳ Ｐゴシック" charset="0"/>
                <a:cs typeface="Arial"/>
              </a:rPr>
              <a:t> and </a:t>
            </a:r>
            <a:r>
              <a:rPr kumimoji="1" lang="en-US" sz="3200" b="1" dirty="0" err="1">
                <a:solidFill>
                  <a:srgbClr val="FFFFFF"/>
                </a:solidFill>
                <a:latin typeface="Arial"/>
                <a:ea typeface="ＭＳ Ｐゴシック" charset="0"/>
                <a:cs typeface="Arial"/>
              </a:rPr>
              <a:t>Og</a:t>
            </a:r>
            <a:r>
              <a:rPr kumimoji="1" lang="en-US" sz="3200" b="1" dirty="0">
                <a:solidFill>
                  <a:srgbClr val="FFFFFF"/>
                </a:solidFill>
                <a:latin typeface="Arial"/>
                <a:ea typeface="ＭＳ Ｐゴシック" charset="0"/>
                <a:cs typeface="Arial"/>
              </a:rPr>
              <a:t> (Num. 21)</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Balak fails to turn God against Israel–blessing by Balaam (Num. 22-24)</a:t>
            </a:r>
          </a:p>
        </p:txBody>
      </p:sp>
    </p:spTree>
    <p:extLst>
      <p:ext uri="{BB962C8B-B14F-4D97-AF65-F5344CB8AC3E}">
        <p14:creationId xmlns:p14="http://schemas.microsoft.com/office/powerpoint/2010/main" val="52589532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Arial"/>
                <a:ea typeface="ＭＳ Ｐゴシック" charset="0"/>
                <a:cs typeface="Arial"/>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Balaam                          Numbers 22–24</a:t>
            </a: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9283883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1491"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5951"/>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r>
              <a:rPr lang="vi-VN" sz="4000" dirty="0" smtClean="0">
                <a:solidFill>
                  <a:schemeClr val="bg1"/>
                </a:solidFill>
              </a:rPr>
              <a:t>Rev 2:14  Nhưng ta có điều quở trách ngươi; vì tại đó, ngươi có kẻ theo đạo Ba-la-am, người ấy dạy Ba-lác đặt hòn đá ngăn trở trước mặt con cái Y-sơ-ra-ên, đặng dỗ chúng nó ăn thịt cúng thần tượng và rủ ren làm điều dâm loạn. </a:t>
            </a:r>
          </a:p>
          <a:p>
            <a:r>
              <a:rPr lang="vi-VN" sz="4000" dirty="0" smtClean="0">
                <a:solidFill>
                  <a:schemeClr val="bg1"/>
                </a:solidFill>
              </a:rPr>
              <a:t>Rev 2:15  Ngươi lại cũng có những kẻ theo đạo Ni-cô-la. </a:t>
            </a: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smtClean="0">
                <a:solidFill>
                  <a:schemeClr val="bg1"/>
                </a:solidFill>
                <a:latin typeface="Arial"/>
                <a:ea typeface="+mj-ea"/>
                <a:cs typeface="Arial"/>
              </a:rPr>
              <a:t> </a:t>
            </a:r>
            <a:endParaRPr lang="en-US" sz="3200" b="1" dirty="0">
              <a:solidFill>
                <a:schemeClr val="bg1"/>
              </a:solidFill>
              <a:latin typeface="Arial"/>
              <a:ea typeface="+mj-ea"/>
              <a:cs typeface="Arial"/>
            </a:endParaRP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40358748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3539"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0999" y="399211"/>
            <a:ext cx="8565647"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r>
              <a:rPr lang="vi-VN" sz="4000" dirty="0" smtClean="0">
                <a:solidFill>
                  <a:schemeClr val="bg1"/>
                </a:solidFill>
              </a:rPr>
              <a:t>1Pe 2:15  Vì anh em làm điều lành để ngăn miệng những kẻ ngu muội dại dột, ấy là ý muốn của Đức Chúa Trời. </a:t>
            </a:r>
          </a:p>
          <a:p>
            <a:r>
              <a:rPr lang="vi-VN" sz="4000" dirty="0" smtClean="0">
                <a:solidFill>
                  <a:schemeClr val="bg1"/>
                </a:solidFill>
              </a:rPr>
              <a:t>1Pe 2:16  Hãy ăn ở như người tự do, nhưng chớ dùng tự do làm cái màn che sự hung ác, song phải coi mình là tôi mọi Đức Chúa Trời. </a:t>
            </a:r>
            <a:endParaRPr lang="en-US" sz="4000" b="1" i="1" dirty="0">
              <a:solidFill>
                <a:schemeClr val="bg1"/>
              </a:solidFill>
              <a:latin typeface="Arial"/>
              <a:ea typeface="Times New Roman" charset="0"/>
              <a:cs typeface="Arial"/>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smtClean="0">
                <a:solidFill>
                  <a:schemeClr val="bg1"/>
                </a:solidFill>
                <a:latin typeface="Arial"/>
                <a:ea typeface="+mj-ea"/>
                <a:cs typeface="Arial"/>
              </a:rPr>
              <a:t> </a:t>
            </a:r>
            <a:endParaRPr lang="en-US" sz="3200" b="1" dirty="0">
              <a:solidFill>
                <a:schemeClr val="bg1"/>
              </a:solidFill>
              <a:latin typeface="Arial"/>
              <a:ea typeface="+mj-ea"/>
              <a:cs typeface="Arial"/>
            </a:endParaRP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4908757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5587"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r>
              <a:rPr lang="vi-VN" sz="4000" dirty="0" smtClean="0">
                <a:solidFill>
                  <a:schemeClr val="bg1"/>
                </a:solidFill>
              </a:rPr>
              <a:t>Jud 1:11  Khốn nạn thay cho chúng nó, vì đã theo đường của Ca-in, lấy lòng tham lợi mà gieo mình vào sự sai lạc của Ba-la-am; và bị hư mất về s+¦ phản nghịch của Cơ-rê. </a:t>
            </a: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a:solidFill>
                  <a:schemeClr val="bg1"/>
                </a:solidFill>
                <a:latin typeface="Arial"/>
                <a:ea typeface="+mj-ea"/>
                <a:cs typeface="Arial"/>
              </a:rPr>
              <a:t>Jude 11 (NIV)</a:t>
            </a: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7062028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a:ea typeface="ＭＳ Ｐゴシック" charset="0"/>
                <a:cs typeface="Arial"/>
              </a:rPr>
              <a:t>Transjordan Events</a:t>
            </a:r>
          </a:p>
        </p:txBody>
      </p:sp>
      <p:pic>
        <p:nvPicPr>
          <p:cNvPr id="197635"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97636" name="Text Box 5"/>
          <p:cNvSpPr txBox="1">
            <a:spLocks noChangeArrowheads="1"/>
          </p:cNvSpPr>
          <p:nvPr/>
        </p:nvSpPr>
        <p:spPr bwMode="auto">
          <a:xfrm>
            <a:off x="7469008" y="76200"/>
            <a:ext cx="16749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eaLnBrk="0" fontAlgn="base" hangingPunct="0">
              <a:spcBef>
                <a:spcPct val="0"/>
              </a:spcBef>
              <a:spcAft>
                <a:spcPct val="0"/>
              </a:spcAft>
            </a:pPr>
            <a:r>
              <a:rPr lang="en-US" dirty="0" smtClean="0">
                <a:solidFill>
                  <a:srgbClr val="FFFFFF"/>
                </a:solidFill>
                <a:latin typeface="Arial"/>
                <a:cs typeface="Arial"/>
              </a:rPr>
              <a:t>OTS 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Victory over </a:t>
            </a:r>
            <a:r>
              <a:rPr kumimoji="1" lang="en-US" sz="3200" b="1" dirty="0" err="1">
                <a:solidFill>
                  <a:srgbClr val="FFFFFF"/>
                </a:solidFill>
                <a:latin typeface="Arial"/>
                <a:ea typeface="ＭＳ Ｐゴシック" charset="0"/>
                <a:cs typeface="Arial"/>
              </a:rPr>
              <a:t>Sihon</a:t>
            </a:r>
            <a:r>
              <a:rPr kumimoji="1" lang="en-US" sz="3200" b="1" dirty="0">
                <a:solidFill>
                  <a:srgbClr val="FFFFFF"/>
                </a:solidFill>
                <a:latin typeface="Arial"/>
                <a:ea typeface="ＭＳ Ｐゴシック" charset="0"/>
                <a:cs typeface="Arial"/>
              </a:rPr>
              <a:t> and </a:t>
            </a:r>
            <a:r>
              <a:rPr kumimoji="1" lang="en-US" sz="3200" b="1" dirty="0" err="1">
                <a:solidFill>
                  <a:srgbClr val="FFFFFF"/>
                </a:solidFill>
                <a:latin typeface="Arial"/>
                <a:ea typeface="ＭＳ Ｐゴシック" charset="0"/>
                <a:cs typeface="Arial"/>
              </a:rPr>
              <a:t>Og</a:t>
            </a:r>
            <a:r>
              <a:rPr kumimoji="1" lang="en-US" sz="3200" b="1" dirty="0">
                <a:solidFill>
                  <a:srgbClr val="FFFFFF"/>
                </a:solidFill>
                <a:latin typeface="Arial"/>
                <a:ea typeface="ＭＳ Ｐゴシック" charset="0"/>
                <a:cs typeface="Arial"/>
              </a:rPr>
              <a:t> (Num. 21)</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Balak fails to turn God against Israel–blessing by Balaam (Num. 22-24)</a:t>
            </a:r>
          </a:p>
          <a:p>
            <a:pPr marL="342900" indent="-342900" defTabSz="914400" fontAlgn="base">
              <a:lnSpc>
                <a:spcPct val="90000"/>
              </a:lnSpc>
              <a:spcBef>
                <a:spcPct val="20000"/>
              </a:spcBef>
              <a:spcAft>
                <a:spcPct val="0"/>
              </a:spcAft>
              <a:buFontTx/>
              <a:buChar char="•"/>
            </a:pPr>
            <a:r>
              <a:rPr kumimoji="1" lang="en-US" sz="3200" b="1" dirty="0">
                <a:solidFill>
                  <a:srgbClr val="FFFF00"/>
                </a:solidFill>
                <a:latin typeface="Arial"/>
                <a:ea typeface="ＭＳ Ｐゴシック" charset="0"/>
                <a:cs typeface="Arial"/>
              </a:rPr>
              <a:t>Balak succeeds to turn Israel against God by immorality at Beth </a:t>
            </a:r>
            <a:r>
              <a:rPr kumimoji="1" lang="en-US" sz="3200" b="1" dirty="0" err="1">
                <a:solidFill>
                  <a:srgbClr val="FFFF00"/>
                </a:solidFill>
                <a:latin typeface="Arial"/>
                <a:ea typeface="ＭＳ Ｐゴシック" charset="0"/>
                <a:cs typeface="Arial"/>
              </a:rPr>
              <a:t>Peor</a:t>
            </a:r>
            <a:r>
              <a:rPr kumimoji="1" lang="en-US" sz="3200" b="1" dirty="0">
                <a:solidFill>
                  <a:srgbClr val="FFFF00"/>
                </a:solidFill>
                <a:latin typeface="Arial"/>
                <a:ea typeface="ＭＳ Ｐゴシック" charset="0"/>
                <a:cs typeface="Arial"/>
              </a:rPr>
              <a:t> (Num. 25)</a:t>
            </a:r>
          </a:p>
        </p:txBody>
      </p:sp>
    </p:spTree>
    <p:extLst>
      <p:ext uri="{BB962C8B-B14F-4D97-AF65-F5344CB8AC3E}">
        <p14:creationId xmlns:p14="http://schemas.microsoft.com/office/powerpoint/2010/main" val="141417419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839200" cy="1371600"/>
          </a:xfrm>
        </p:spPr>
        <p:txBody>
          <a:bodyPr/>
          <a:lstStyle/>
          <a:p>
            <a:r>
              <a:rPr lang="en-US" b="1">
                <a:latin typeface="Arial" charset="0"/>
                <a:ea typeface="ＭＳ Ｐゴシック" charset="0"/>
                <a:cs typeface="Arial" charset="0"/>
              </a:rPr>
              <a:t>Some of their members held to the doctrine of the Nicolaitans</a:t>
            </a:r>
          </a:p>
        </p:txBody>
      </p:sp>
      <p:sp>
        <p:nvSpPr>
          <p:cNvPr id="31746" name="Rectangle 3"/>
          <p:cNvSpPr>
            <a:spLocks noGrp="1" noChangeArrowheads="1"/>
          </p:cNvSpPr>
          <p:nvPr>
            <p:ph type="subTitle" idx="1"/>
          </p:nvPr>
        </p:nvSpPr>
        <p:spPr>
          <a:xfrm>
            <a:off x="838200" y="3886200"/>
            <a:ext cx="7696200" cy="1752600"/>
          </a:xfrm>
        </p:spPr>
        <p:txBody>
          <a:bodyPr/>
          <a:lstStyle/>
          <a:p>
            <a:r>
              <a:rPr lang="vi-VN" sz="2800" b="1" dirty="0" smtClean="0"/>
              <a:t>Rev 2:15  Ngươi lại cũng có những kẻ theo đạo Ni-cô-la. </a:t>
            </a:r>
          </a:p>
        </p:txBody>
      </p:sp>
    </p:spTree>
    <p:extLst>
      <p:ext uri="{BB962C8B-B14F-4D97-AF65-F5344CB8AC3E}">
        <p14:creationId xmlns:p14="http://schemas.microsoft.com/office/powerpoint/2010/main" val="2199898185"/>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457200" y="1341438"/>
            <a:ext cx="8488363" cy="1143000"/>
          </a:xfrm>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Correction</a:t>
            </a:r>
            <a:endParaRPr lang="en-US" b="1">
              <a:latin typeface="Times New Roman" charset="0"/>
              <a:ea typeface="ＭＳ Ｐゴシック" charset="0"/>
            </a:endParaRPr>
          </a:p>
        </p:txBody>
      </p:sp>
      <p:sp>
        <p:nvSpPr>
          <p:cNvPr id="32770" name="Rectangle 3"/>
          <p:cNvSpPr>
            <a:spLocks noGrp="1" noChangeArrowheads="1"/>
          </p:cNvSpPr>
          <p:nvPr>
            <p:ph type="subTitle" idx="1"/>
          </p:nvPr>
        </p:nvSpPr>
        <p:spPr>
          <a:xfrm>
            <a:off x="152400" y="3581400"/>
            <a:ext cx="9067800" cy="3200400"/>
          </a:xfrm>
        </p:spPr>
        <p:txBody>
          <a:bodyPr/>
          <a:lstStyle/>
          <a:p>
            <a:r>
              <a:rPr lang="vi-VN" sz="4000" dirty="0" smtClean="0"/>
              <a:t>Rev 2:16  Vậy, hãy ăn năn đi, bằng chẳng, ta sẽ đến mau kíp cùng ngươi, lấy thanh gươm ở miệng ta mà giao chiến cùng chúng nó. </a:t>
            </a:r>
          </a:p>
        </p:txBody>
      </p:sp>
    </p:spTree>
    <p:extLst>
      <p:ext uri="{BB962C8B-B14F-4D97-AF65-F5344CB8AC3E}">
        <p14:creationId xmlns:p14="http://schemas.microsoft.com/office/powerpoint/2010/main" val="3317692195"/>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1528953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r>
              <a:rPr lang="en-US" b="1">
                <a:solidFill>
                  <a:srgbClr val="FFFF00"/>
                </a:solidFill>
                <a:latin typeface="Arial" charset="0"/>
                <a:ea typeface="ＭＳ Ｐゴシック" charset="0"/>
              </a:rPr>
              <a:t>Repent...</a:t>
            </a:r>
            <a:endParaRPr lang="en-US">
              <a:solidFill>
                <a:srgbClr val="FFFF00"/>
              </a:solidFill>
              <a:latin typeface="Times New Roman" charset="0"/>
              <a:ea typeface="ＭＳ Ｐゴシック" charset="0"/>
            </a:endParaRPr>
          </a:p>
        </p:txBody>
      </p:sp>
      <p:sp>
        <p:nvSpPr>
          <p:cNvPr id="33794" name="Rectangle 3"/>
          <p:cNvSpPr>
            <a:spLocks noGrp="1" noChangeArrowheads="1"/>
          </p:cNvSpPr>
          <p:nvPr>
            <p:ph type="subTitle" idx="1"/>
          </p:nvPr>
        </p:nvSpPr>
        <p:spPr>
          <a:xfrm>
            <a:off x="1066800" y="3886200"/>
            <a:ext cx="7391400" cy="1752600"/>
          </a:xfrm>
        </p:spPr>
        <p:txBody>
          <a:bodyPr/>
          <a:lstStyle/>
          <a:p>
            <a:r>
              <a:rPr lang="vi-VN" sz="2800" dirty="0" smtClean="0"/>
              <a:t>Rev 2:16  Vậy, hãy ăn năn đi, bằng chẳng, ta sẽ đến mau kíp cùng ngươi, lấy thanh gươm ở miệng ta mà giao chiến cùng chúng nó. </a:t>
            </a:r>
          </a:p>
        </p:txBody>
      </p:sp>
    </p:spTree>
    <p:extLst>
      <p:ext uri="{BB962C8B-B14F-4D97-AF65-F5344CB8AC3E}">
        <p14:creationId xmlns:p14="http://schemas.microsoft.com/office/powerpoint/2010/main" val="2830118958"/>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p:txBody>
          <a:bodyPr/>
          <a:lstStyle/>
          <a:p>
            <a:r>
              <a:rPr lang="en-US" b="1">
                <a:latin typeface="Arial" charset="0"/>
                <a:ea typeface="ＭＳ Ｐゴシック" charset="0"/>
              </a:rPr>
              <a:t>Receive…</a:t>
            </a:r>
            <a:endParaRPr lang="en-US" b="1">
              <a:latin typeface="Times New Roman" charset="0"/>
              <a:ea typeface="ＭＳ Ｐゴシック" charset="0"/>
            </a:endParaRPr>
          </a:p>
        </p:txBody>
      </p:sp>
      <p:sp>
        <p:nvSpPr>
          <p:cNvPr id="34818" name="Rectangle 3"/>
          <p:cNvSpPr>
            <a:spLocks noGrp="1" noChangeArrowheads="1"/>
          </p:cNvSpPr>
          <p:nvPr>
            <p:ph type="subTitle" idx="1"/>
          </p:nvPr>
        </p:nvSpPr>
        <p:spPr>
          <a:xfrm>
            <a:off x="381000" y="3886200"/>
            <a:ext cx="8686800" cy="2590800"/>
          </a:xfrm>
        </p:spPr>
        <p:txBody>
          <a:bodyPr/>
          <a:lstStyle/>
          <a:p>
            <a:r>
              <a:rPr lang="vi-VN" sz="2800" dirty="0" smtClean="0"/>
              <a:t>Rev 2:17  Ai có tai, hãy nghe lời Đức Thánh Linh phán cùng các Hội thánh: Kẻ nào thắng, ta sẽ ban cho ma-na đương giấu kín; và ta sẽ cho nó hòn sỏi thắng, trên đó có viết một tên mới, ngoài kẻ nhận lấy không ai biết đến. </a:t>
            </a:r>
          </a:p>
        </p:txBody>
      </p:sp>
    </p:spTree>
    <p:extLst>
      <p:ext uri="{BB962C8B-B14F-4D97-AF65-F5344CB8AC3E}">
        <p14:creationId xmlns:p14="http://schemas.microsoft.com/office/powerpoint/2010/main" val="702137577"/>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r>
              <a:rPr lang="en-US">
                <a:latin typeface="Arial" charset="0"/>
                <a:ea typeface="ＭＳ Ｐゴシック" charset="0"/>
              </a:rPr>
              <a:t>Receive… The Bread of Life</a:t>
            </a:r>
            <a:r>
              <a:rPr lang="en-US">
                <a:latin typeface="Times New Roman" charset="0"/>
                <a:ea typeface="ＭＳ Ｐゴシック" charset="0"/>
              </a:rPr>
              <a:t> </a:t>
            </a:r>
          </a:p>
        </p:txBody>
      </p:sp>
      <p:sp>
        <p:nvSpPr>
          <p:cNvPr id="35842" name="Rectangle 3"/>
          <p:cNvSpPr>
            <a:spLocks noGrp="1" noChangeArrowheads="1"/>
          </p:cNvSpPr>
          <p:nvPr>
            <p:ph type="subTitle" idx="1"/>
          </p:nvPr>
        </p:nvSpPr>
        <p:spPr>
          <a:xfrm>
            <a:off x="990600" y="4038600"/>
            <a:ext cx="7543800" cy="2819400"/>
          </a:xfrm>
        </p:spPr>
        <p:txBody>
          <a:bodyPr/>
          <a:lstStyle/>
          <a:p>
            <a:pPr algn="ctr"/>
            <a:r>
              <a:rPr lang="vi-VN" sz="3000" dirty="0" smtClean="0"/>
              <a:t>Ai có tai, hãy nghe lời Đức Thánh Linh phán cùng các Hội thánh: Kẻ nào thắng, ta sẽ ban cho ma-na đương giấu kín; và ta sẽ cho nó hòn sỏi thắng, trên đó có viết </a:t>
            </a:r>
            <a:r>
              <a:rPr lang="en-US" altLang="ja-JP" sz="3000" b="1" dirty="0">
                <a:latin typeface="Arial" charset="0"/>
                <a:ea typeface="ＭＳ Ｐゴシック" charset="0"/>
                <a:cs typeface="Arial" charset="0"/>
              </a:rPr>
              <a:t/>
            </a:r>
            <a:br>
              <a:rPr lang="en-US" altLang="ja-JP" sz="3000" b="1" dirty="0">
                <a:latin typeface="Arial" charset="0"/>
                <a:ea typeface="ＭＳ Ｐゴシック" charset="0"/>
                <a:cs typeface="Arial" charset="0"/>
              </a:rPr>
            </a:br>
            <a:r>
              <a:rPr lang="en-US" altLang="ja-JP" sz="3000" b="1" dirty="0">
                <a:latin typeface="Arial" charset="0"/>
                <a:ea typeface="ＭＳ Ｐゴシック" charset="0"/>
                <a:cs typeface="Arial" charset="0"/>
              </a:rPr>
              <a:t>(</a:t>
            </a:r>
            <a:r>
              <a:rPr lang="en-US" sz="3000" b="1" dirty="0">
                <a:latin typeface="Arial" charset="0"/>
                <a:ea typeface="ＭＳ Ｐゴシック" charset="0"/>
                <a:cs typeface="Arial" charset="0"/>
              </a:rPr>
              <a:t>2:17a)</a:t>
            </a:r>
          </a:p>
        </p:txBody>
      </p:sp>
    </p:spTree>
    <p:extLst>
      <p:ext uri="{BB962C8B-B14F-4D97-AF65-F5344CB8AC3E}">
        <p14:creationId xmlns:p14="http://schemas.microsoft.com/office/powerpoint/2010/main" val="3808546796"/>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1059564"/>
            <a:ext cx="75438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vi-VN" sz="2200" dirty="0" smtClean="0"/>
              <a:t>Joh 6:30  Chúng bèn nói rằng: Thế thì thầy làm phép lạ gì, để cho chúng tôi thấy và tin? Thầy làm công việc gì? </a:t>
            </a:r>
          </a:p>
          <a:p>
            <a:r>
              <a:rPr lang="vi-VN" sz="2200" dirty="0" smtClean="0"/>
              <a:t>Joh 6:31  Tổ phụ chúng ta đã ăn ma-na trong đồng vắng, theo như lời chép rằng: Ngài đã ban cho họ ăn bánh từ trên trời xuống. </a:t>
            </a:r>
          </a:p>
          <a:p>
            <a:r>
              <a:rPr lang="vi-VN" sz="2200" dirty="0" smtClean="0"/>
              <a:t>Joh 6:32  Đức Chúa Jêsus đáp rằng: Quả thật, quả thật, ta nói cùng các ngươi, Môi-se chưa hề cho các ngươi bánh từ trên trời đâu; nhưng Cha ta ban cho các ngươi bánh thật, là bánh từ trên trời xuống. </a:t>
            </a:r>
          </a:p>
          <a:p>
            <a:r>
              <a:rPr lang="vi-VN" sz="2200" dirty="0" smtClean="0"/>
              <a:t>Joh 6:33  Bởi chưng bánh Đức Chúa Trời là bánh từ trên trời giáng xuống, ban sự sống cho thế gian. </a:t>
            </a:r>
          </a:p>
          <a:p>
            <a:r>
              <a:rPr lang="vi-VN" sz="2200" dirty="0" smtClean="0"/>
              <a:t>Joh 6:34  Chúng thưa rằng: Lạy Chúa, xin ban bánh đó cho chúng tôi luôn luôn! </a:t>
            </a:r>
          </a:p>
          <a:p>
            <a:r>
              <a:rPr lang="vi-VN" sz="2200" dirty="0" smtClean="0"/>
              <a:t>Joh 6:35  Đức Chúa Jêsus phán rằng: Ta là bánh của sự sống; ai đến cùng ta chẳng hề đói, và ai tin ta chẳng hề khát. </a:t>
            </a:r>
          </a:p>
        </p:txBody>
      </p:sp>
      <p:sp>
        <p:nvSpPr>
          <p:cNvPr id="2" name="Title 1"/>
          <p:cNvSpPr>
            <a:spLocks noGrp="1"/>
          </p:cNvSpPr>
          <p:nvPr>
            <p:ph type="title" idx="4294967295"/>
          </p:nvPr>
        </p:nvSpPr>
        <p:spPr>
          <a:xfrm>
            <a:off x="1219200" y="99037"/>
            <a:ext cx="7772400" cy="698689"/>
          </a:xfrm>
          <a:solidFill>
            <a:srgbClr val="000090"/>
          </a:solidFill>
        </p:spPr>
        <p:txBody>
          <a:bodyPr/>
          <a:lstStyle/>
          <a:p>
            <a:pPr algn="ctr"/>
            <a:r>
              <a:rPr lang="en-US" sz="3600" b="1" kern="1200" dirty="0" err="1" smtClean="0">
                <a:solidFill>
                  <a:srgbClr val="FFFFFF"/>
                </a:solidFill>
                <a:effectLst/>
                <a:latin typeface="Arial"/>
                <a:ea typeface="ＭＳ Ｐゴシック"/>
                <a:cs typeface="ＭＳ Ｐゴシック"/>
              </a:rPr>
              <a:t>Joh</a:t>
            </a:r>
            <a:r>
              <a:rPr lang="en-US" sz="3600" b="1" kern="1200" dirty="0" smtClean="0">
                <a:solidFill>
                  <a:srgbClr val="FFFFFF"/>
                </a:solidFill>
                <a:effectLst/>
                <a:latin typeface="Arial"/>
                <a:ea typeface="ＭＳ Ｐゴシック"/>
                <a:cs typeface="ＭＳ Ｐゴシック"/>
              </a:rPr>
              <a:t> </a:t>
            </a:r>
            <a:r>
              <a:rPr lang="en-US" sz="3600" b="1" kern="1200" dirty="0" smtClean="0">
                <a:solidFill>
                  <a:srgbClr val="FFFFFF"/>
                </a:solidFill>
                <a:effectLst/>
                <a:latin typeface="Arial"/>
                <a:ea typeface="ＭＳ Ｐゴシック"/>
                <a:cs typeface="ＭＳ Ｐゴシック"/>
              </a:rPr>
              <a:t>6:30-35</a:t>
            </a:r>
            <a:endParaRPr lang="en-US" sz="6000" dirty="0">
              <a:solidFill>
                <a:srgbClr val="FFFFFF"/>
              </a:solidFill>
            </a:endParaRPr>
          </a:p>
        </p:txBody>
      </p:sp>
    </p:spTree>
    <p:extLst>
      <p:ext uri="{BB962C8B-B14F-4D97-AF65-F5344CB8AC3E}">
        <p14:creationId xmlns:p14="http://schemas.microsoft.com/office/powerpoint/2010/main" val="1138324077"/>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228600" y="1341438"/>
            <a:ext cx="8716963" cy="1143000"/>
          </a:xfrm>
        </p:spPr>
        <p:txBody>
          <a:bodyPr/>
          <a:lstStyle/>
          <a:p>
            <a:pPr algn="ctr"/>
            <a:r>
              <a:rPr lang="en-US" dirty="0">
                <a:latin typeface="Arial" charset="0"/>
                <a:ea typeface="ＭＳ Ｐゴシック" charset="0"/>
              </a:rPr>
              <a:t>Receive… </a:t>
            </a:r>
            <a:r>
              <a:rPr lang="en-US" dirty="0" smtClean="0">
                <a:latin typeface="Arial" charset="0"/>
                <a:ea typeface="ＭＳ Ｐゴシック" charset="0"/>
              </a:rPr>
              <a:t>Eternal Life</a:t>
            </a:r>
            <a:endParaRPr lang="en-US" dirty="0">
              <a:latin typeface="Times New Roman" charset="0"/>
              <a:ea typeface="ＭＳ Ｐゴシック" charset="0"/>
            </a:endParaRPr>
          </a:p>
        </p:txBody>
      </p:sp>
      <p:sp>
        <p:nvSpPr>
          <p:cNvPr id="37890" name="Rectangle 3"/>
          <p:cNvSpPr>
            <a:spLocks noGrp="1" noChangeArrowheads="1"/>
          </p:cNvSpPr>
          <p:nvPr>
            <p:ph type="subTitle" idx="1"/>
          </p:nvPr>
        </p:nvSpPr>
        <p:spPr>
          <a:xfrm>
            <a:off x="228600" y="3886200"/>
            <a:ext cx="8839200" cy="2514600"/>
          </a:xfrm>
        </p:spPr>
        <p:txBody>
          <a:bodyPr/>
          <a:lstStyle/>
          <a:p>
            <a:pPr algn="ctr"/>
            <a:r>
              <a:rPr lang="en-US" altLang="ja-JP" b="1" dirty="0" smtClean="0">
                <a:latin typeface="Arial" charset="0"/>
                <a:ea typeface="ＭＳ Ｐゴシック" charset="0"/>
                <a:cs typeface="Arial" charset="0"/>
              </a:rPr>
              <a:t>"</a:t>
            </a:r>
            <a:r>
              <a:rPr lang="vi-VN" dirty="0" smtClean="0"/>
              <a:t> một tên mới, ngoài kẻ nhận lấy không ai biết đến. </a:t>
            </a:r>
            <a:r>
              <a:rPr lang="en-US" altLang="ja-JP" b="1" dirty="0" smtClean="0">
                <a:latin typeface="Arial" charset="0"/>
                <a:ea typeface="ＭＳ Ｐゴシック" charset="0"/>
                <a:cs typeface="Arial" charset="0"/>
              </a:rPr>
              <a:t>"</a:t>
            </a:r>
            <a:endParaRPr lang="en-US" altLang="ja-JP" b="1" dirty="0">
              <a:latin typeface="Arial" charset="0"/>
              <a:ea typeface="ＭＳ Ｐゴシック" charset="0"/>
              <a:cs typeface="Arial" charset="0"/>
            </a:endParaRPr>
          </a:p>
          <a:p>
            <a:pPr algn="ctr"/>
            <a:r>
              <a:rPr lang="en-US" b="1" dirty="0">
                <a:latin typeface="Arial" charset="0"/>
                <a:ea typeface="ＭＳ Ｐゴシック" charset="0"/>
                <a:cs typeface="Arial" charset="0"/>
              </a:rPr>
              <a:t>(2:17b)</a:t>
            </a:r>
          </a:p>
        </p:txBody>
      </p:sp>
    </p:spTree>
    <p:extLst>
      <p:ext uri="{BB962C8B-B14F-4D97-AF65-F5344CB8AC3E}">
        <p14:creationId xmlns:p14="http://schemas.microsoft.com/office/powerpoint/2010/main" val="654401688"/>
      </p:ext>
    </p:extLst>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4026040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smtClean="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smtClean="0">
                <a:latin typeface="Arial" charset="0"/>
                <a:ea typeface="ＭＳ Ｐゴシック" charset="0"/>
              </a:rPr>
              <a:t>Thyatira: </a:t>
            </a:r>
            <a:br>
              <a:rPr lang="en-US" sz="6600" b="1" dirty="0" smtClean="0">
                <a:latin typeface="Arial" charset="0"/>
                <a:ea typeface="ＭＳ Ｐゴシック" charset="0"/>
              </a:rPr>
            </a:br>
            <a:r>
              <a:rPr lang="en-US" sz="6600" b="1" dirty="0" smtClean="0">
                <a:latin typeface="Arial" charset="0"/>
                <a:ea typeface="ＭＳ Ｐゴシック" charset="0"/>
              </a:rPr>
              <a:t>Involved Yet Immoral</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3318026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2437841" y="908720"/>
            <a:ext cx="3352494" cy="4835624"/>
          </a:xfrm>
        </p:spPr>
        <p:txBody>
          <a:bodyPr/>
          <a:lstStyle/>
          <a:p>
            <a:r>
              <a:rPr lang="en-US" b="1" dirty="0" smtClean="0">
                <a:effectLst>
                  <a:glow rad="177800">
                    <a:schemeClr val="tx1"/>
                  </a:glow>
                </a:effectLst>
                <a:latin typeface="Arial" charset="0"/>
                <a:ea typeface="ＭＳ Ｐゴシック" charset="0"/>
              </a:rPr>
              <a:t>Right way, wrong way</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5" name="Rectangle 2"/>
          <p:cNvSpPr txBox="1">
            <a:spLocks noChangeArrowheads="1"/>
          </p:cNvSpPr>
          <p:nvPr/>
        </p:nvSpPr>
        <p:spPr bwMode="auto">
          <a:xfrm rot="785119">
            <a:off x="1997264" y="1253041"/>
            <a:ext cx="4440018" cy="1268219"/>
          </a:xfrm>
          <a:prstGeom prst="rect">
            <a:avLst/>
          </a:prstGeom>
          <a:solidFill>
            <a:schemeClr val="accent1">
              <a:lumMod val="75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smtClean="0">
                <a:effectLst/>
                <a:latin typeface="Times"/>
                <a:ea typeface="ＭＳ Ｐゴシック" charset="0"/>
                <a:cs typeface="Times"/>
              </a:rPr>
              <a:t>Right Way</a:t>
            </a:r>
            <a:endParaRPr lang="en-US" sz="6600" b="1" dirty="0">
              <a:effectLst/>
              <a:latin typeface="Times"/>
              <a:ea typeface="ＭＳ Ｐゴシック" charset="0"/>
              <a:cs typeface="Times"/>
            </a:endParaRPr>
          </a:p>
        </p:txBody>
      </p:sp>
      <p:sp>
        <p:nvSpPr>
          <p:cNvPr id="6" name="Rectangle 2"/>
          <p:cNvSpPr txBox="1">
            <a:spLocks noChangeArrowheads="1"/>
          </p:cNvSpPr>
          <p:nvPr/>
        </p:nvSpPr>
        <p:spPr bwMode="auto">
          <a:xfrm rot="21221657">
            <a:off x="2397895" y="3160933"/>
            <a:ext cx="4792809" cy="1268219"/>
          </a:xfrm>
          <a:prstGeom prst="rect">
            <a:avLst/>
          </a:prstGeom>
          <a:solidFill>
            <a:srgbClr val="00634B"/>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smtClean="0">
                <a:effectLst/>
                <a:latin typeface="Times"/>
                <a:ea typeface="ＭＳ Ｐゴシック" charset="0"/>
                <a:cs typeface="Times"/>
              </a:rPr>
              <a:t>Wrong Way</a:t>
            </a:r>
            <a:endParaRPr lang="en-US" sz="6600" b="1" dirty="0">
              <a:effectLst/>
              <a:latin typeface="Times"/>
              <a:ea typeface="ＭＳ Ｐゴシック" charset="0"/>
              <a:cs typeface="Times"/>
            </a:endParaRPr>
          </a:p>
        </p:txBody>
      </p:sp>
    </p:spTree>
    <p:extLst>
      <p:ext uri="{BB962C8B-B14F-4D97-AF65-F5344CB8AC3E}">
        <p14:creationId xmlns:p14="http://schemas.microsoft.com/office/powerpoint/2010/main" val="2125773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08264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5069" t="53223" r="47607" b="36451"/>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en-US" sz="5400"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4" name="TextBox 3"/>
          <p:cNvSpPr txBox="1"/>
          <p:nvPr/>
        </p:nvSpPr>
        <p:spPr>
          <a:xfrm>
            <a:off x="25398" y="4912917"/>
            <a:ext cx="9004302" cy="1938992"/>
          </a:xfrm>
          <a:prstGeom prst="rect">
            <a:avLst/>
          </a:prstGeom>
          <a:noFill/>
        </p:spPr>
        <p:txBody>
          <a:bodyPr wrap="square" rtlCol="0">
            <a:spAutoFit/>
          </a:bodyPr>
          <a:lstStyle/>
          <a:p>
            <a:pPr defTabSz="457200" eaLnBrk="1" fontAlgn="auto" hangingPunct="1">
              <a:spcBef>
                <a:spcPts val="0"/>
              </a:spcBef>
              <a:spcAft>
                <a:spcPts val="0"/>
              </a:spcAft>
            </a:pPr>
            <a:r>
              <a:rPr lang="en-US" sz="2400" b="1" dirty="0" smtClean="0">
                <a:solidFill>
                  <a:srgbClr val="FFFFFF"/>
                </a:solidFill>
                <a:latin typeface="Arial" pitchFamily="34" charset="0"/>
                <a:ea typeface="+mn-ea"/>
                <a:cs typeface="Arial" pitchFamily="34" charset="0"/>
              </a:rPr>
              <a:t>Selling sex is one of the oldest businesses in the world, and right now, business has never been better.  But this full-blown addiction to porn is spreading from computer and TV screens across America to homes, families, and marriages across the country at a dangerous pace.</a:t>
            </a:r>
            <a:endParaRPr lang="en-US" sz="2400" b="1" dirty="0">
              <a:solidFill>
                <a:srgbClr val="FFFFFF"/>
              </a:solidFill>
              <a:latin typeface="Arial" pitchFamily="34" charset="0"/>
              <a:ea typeface="+mn-ea"/>
              <a:cs typeface="Arial" pitchFamily="34" charset="0"/>
            </a:endParaRPr>
          </a:p>
        </p:txBody>
      </p:sp>
      <p:sp>
        <p:nvSpPr>
          <p:cNvPr id="7" name="TextBox 6"/>
          <p:cNvSpPr txBox="1"/>
          <p:nvPr/>
        </p:nvSpPr>
        <p:spPr>
          <a:xfrm>
            <a:off x="179031" y="2227271"/>
            <a:ext cx="4343400" cy="954107"/>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smtClean="0">
                <a:solidFill>
                  <a:srgbClr val="000000"/>
                </a:solidFill>
                <a:latin typeface="Arial" pitchFamily="34" charset="0"/>
                <a:ea typeface="+mn-ea"/>
                <a:cs typeface="Arial" pitchFamily="34" charset="0"/>
              </a:rPr>
              <a:t>AMERICA IS </a:t>
            </a:r>
            <a:br>
              <a:rPr lang="en-US" sz="2800" b="1" dirty="0" smtClean="0">
                <a:solidFill>
                  <a:srgbClr val="000000"/>
                </a:solidFill>
                <a:latin typeface="Arial" pitchFamily="34" charset="0"/>
                <a:ea typeface="+mn-ea"/>
                <a:cs typeface="Arial" pitchFamily="34" charset="0"/>
              </a:rPr>
            </a:br>
            <a:r>
              <a:rPr lang="en-US" sz="2800" b="1" dirty="0" smtClean="0">
                <a:solidFill>
                  <a:srgbClr val="000000"/>
                </a:solidFill>
                <a:latin typeface="Arial" pitchFamily="34" charset="0"/>
                <a:ea typeface="+mn-ea"/>
                <a:cs typeface="Arial" pitchFamily="34" charset="0"/>
              </a:rPr>
              <a:t>ADDICTED TO</a:t>
            </a:r>
            <a:endParaRPr lang="en-US" sz="2800" b="1" dirty="0">
              <a:solidFill>
                <a:srgbClr val="000000"/>
              </a:solidFill>
              <a:latin typeface="Arial" pitchFamily="34" charset="0"/>
              <a:ea typeface="+mn-ea"/>
              <a:cs typeface="Arial" pitchFamily="34" charset="0"/>
            </a:endParaRP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defTabSz="457200" eaLnBrk="1" fontAlgn="auto" hangingPunct="1">
              <a:spcBef>
                <a:spcPts val="0"/>
              </a:spcBef>
              <a:spcAft>
                <a:spcPts val="0"/>
              </a:spcAft>
            </a:pPr>
            <a:r>
              <a:rPr lang="en-US" sz="6600" b="1" dirty="0" smtClean="0">
                <a:solidFill>
                  <a:srgbClr val="FF0000"/>
                </a:solidFill>
                <a:latin typeface="Arial" pitchFamily="34" charset="0"/>
                <a:ea typeface="+mn-ea"/>
                <a:cs typeface="Arial" pitchFamily="34" charset="0"/>
              </a:rPr>
              <a:t>PORN</a:t>
            </a:r>
            <a:endParaRPr lang="en-US" sz="6600" b="1" dirty="0">
              <a:solidFill>
                <a:srgbClr val="FF0000"/>
              </a:solidFill>
              <a:latin typeface="Arial" pitchFamily="34" charset="0"/>
              <a:ea typeface="+mn-ea"/>
              <a:cs typeface="Arial" pitchFamily="34" charset="0"/>
            </a:endParaRPr>
          </a:p>
        </p:txBody>
      </p:sp>
    </p:spTree>
    <p:extLst>
      <p:ext uri="{BB962C8B-B14F-4D97-AF65-F5344CB8AC3E}">
        <p14:creationId xmlns:p14="http://schemas.microsoft.com/office/powerpoint/2010/main" val="3762149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a:lum bright="-6000" contrast="18000"/>
            <a:extLst>
              <a:ext uri="{28A0092B-C50C-407E-A947-70E740481C1C}">
                <a14:useLocalDpi xmlns:a14="http://schemas.microsoft.com/office/drawing/2010/main" val="0"/>
              </a:ext>
            </a:extLst>
          </a:blip>
          <a:srcRect b="476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b="1" smtClean="0">
                <a:solidFill>
                  <a:srgbClr val="EAEAEA"/>
                </a:solidFill>
                <a:latin typeface="Times New Roman" charset="0"/>
              </a:rPr>
              <a:t>176</a:t>
            </a:r>
            <a:endParaRPr lang="en-US" smtClean="0">
              <a:solidFill>
                <a:srgbClr val="EAEAEA"/>
              </a:solidFill>
              <a:latin typeface="Times New Roman" charset="0"/>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054" t="455" b="73872"/>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5069" t="53223" r="47607" b="36451"/>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296" y="2227940"/>
            <a:ext cx="1959201" cy="1631216"/>
          </a:xfrm>
          <a:prstGeom prst="rect">
            <a:avLst/>
          </a:prstGeom>
          <a:noFill/>
        </p:spPr>
        <p:txBody>
          <a:bodyPr wrap="square" rtlCol="0">
            <a:spAutoFit/>
          </a:bodyPr>
          <a:lstStyle/>
          <a:p>
            <a:r>
              <a:rPr lang="en-US" sz="2000" b="1" dirty="0" smtClean="0">
                <a:latin typeface="Arial" pitchFamily="34" charset="0"/>
                <a:cs typeface="Arial" pitchFamily="34" charset="0"/>
              </a:rPr>
              <a:t>Every 30 minutes: A </a:t>
            </a:r>
            <a:r>
              <a:rPr lang="en-US" sz="2000" b="1" dirty="0" smtClean="0">
                <a:solidFill>
                  <a:srgbClr val="FF0000"/>
                </a:solidFill>
                <a:latin typeface="Arial" pitchFamily="34" charset="0"/>
                <a:cs typeface="Arial" pitchFamily="34" charset="0"/>
              </a:rPr>
              <a:t>porn film is made</a:t>
            </a:r>
            <a:r>
              <a:rPr lang="en-US" sz="2000" b="1" dirty="0" smtClean="0">
                <a:solidFill>
                  <a:srgbClr val="000000"/>
                </a:solidFill>
                <a:latin typeface="Arial" pitchFamily="34" charset="0"/>
                <a:cs typeface="Arial" pitchFamily="34" charset="0"/>
              </a:rPr>
              <a:t> in the USA.</a:t>
            </a:r>
            <a:endParaRPr lang="en-US" sz="2000" b="1" dirty="0">
              <a:solidFill>
                <a:srgbClr val="000000"/>
              </a:solidFill>
              <a:latin typeface="Arial" pitchFamily="34" charset="0"/>
              <a:cs typeface="Arial" pitchFamily="34" charset="0"/>
            </a:endParaRPr>
          </a:p>
        </p:txBody>
      </p:sp>
      <p:sp>
        <p:nvSpPr>
          <p:cNvPr id="14" name="TextBox 13"/>
          <p:cNvSpPr txBox="1"/>
          <p:nvPr/>
        </p:nvSpPr>
        <p:spPr>
          <a:xfrm>
            <a:off x="-1" y="4028084"/>
            <a:ext cx="2209801" cy="1631216"/>
          </a:xfrm>
          <a:prstGeom prst="rect">
            <a:avLst/>
          </a:prstGeom>
          <a:noFill/>
        </p:spPr>
        <p:txBody>
          <a:bodyPr wrap="square" rtlCol="0">
            <a:spAutoFit/>
          </a:bodyPr>
          <a:lstStyle/>
          <a:p>
            <a:r>
              <a:rPr lang="en-US" sz="2000" b="1" dirty="0" smtClean="0">
                <a:latin typeface="Arial" pitchFamily="34" charset="0"/>
                <a:cs typeface="Arial" pitchFamily="34" charset="0"/>
              </a:rPr>
              <a:t>The United States produces </a:t>
            </a:r>
            <a:r>
              <a:rPr lang="en-US" sz="2000" b="1" dirty="0" smtClean="0">
                <a:solidFill>
                  <a:srgbClr val="FF0000"/>
                </a:solidFill>
                <a:latin typeface="Arial" pitchFamily="34" charset="0"/>
                <a:cs typeface="Arial" pitchFamily="34" charset="0"/>
              </a:rPr>
              <a:t>89% </a:t>
            </a:r>
            <a:r>
              <a:rPr lang="en-US" sz="2000" b="1" dirty="0" smtClean="0">
                <a:latin typeface="Arial" pitchFamily="34" charset="0"/>
                <a:cs typeface="Arial" pitchFamily="34" charset="0"/>
              </a:rPr>
              <a:t>of all pornographic websites.</a:t>
            </a:r>
            <a:endParaRPr lang="en-US" sz="2000" b="1" dirty="0">
              <a:latin typeface="Arial" pitchFamily="34" charset="0"/>
              <a:cs typeface="Arial" pitchFamily="34" charset="0"/>
            </a:endParaRPr>
          </a:p>
        </p:txBody>
      </p:sp>
      <p:sp>
        <p:nvSpPr>
          <p:cNvPr id="15" name="TextBox 14"/>
          <p:cNvSpPr txBox="1"/>
          <p:nvPr/>
        </p:nvSpPr>
        <p:spPr>
          <a:xfrm>
            <a:off x="6553200" y="4267200"/>
            <a:ext cx="2577546" cy="1323439"/>
          </a:xfrm>
          <a:prstGeom prst="rect">
            <a:avLst/>
          </a:prstGeom>
          <a:noFill/>
        </p:spPr>
        <p:txBody>
          <a:bodyPr wrap="square" rtlCol="0">
            <a:spAutoFit/>
          </a:bodyPr>
          <a:lstStyle/>
          <a:p>
            <a:pPr algn="r"/>
            <a:r>
              <a:rPr lang="en-US" sz="2000" b="1" dirty="0" smtClean="0">
                <a:solidFill>
                  <a:srgbClr val="FF0000"/>
                </a:solidFill>
                <a:latin typeface="Arial" pitchFamily="34" charset="0"/>
                <a:cs typeface="Arial" pitchFamily="34" charset="0"/>
              </a:rPr>
              <a:t>42.7% </a:t>
            </a:r>
            <a:r>
              <a:rPr lang="en-US" sz="2000" b="1" dirty="0" smtClean="0">
                <a:latin typeface="Arial" pitchFamily="34" charset="0"/>
                <a:cs typeface="Arial" pitchFamily="34" charset="0"/>
              </a:rPr>
              <a:t>of internet users view porn </a:t>
            </a:r>
            <a:r>
              <a:rPr lang="en-US" sz="2000" b="1" dirty="0" smtClean="0">
                <a:solidFill>
                  <a:srgbClr val="FF0000"/>
                </a:solidFill>
                <a:latin typeface="Arial" pitchFamily="34" charset="0"/>
                <a:cs typeface="Arial" pitchFamily="34" charset="0"/>
              </a:rPr>
              <a:t>(that’s 102,434,567 people)</a:t>
            </a:r>
            <a:endParaRPr lang="en-US" sz="2000" b="1" dirty="0">
              <a:solidFill>
                <a:srgbClr val="FF0000"/>
              </a:solidFill>
              <a:latin typeface="Arial" pitchFamily="34" charset="0"/>
              <a:cs typeface="Arial" pitchFamily="34" charset="0"/>
            </a:endParaRPr>
          </a:p>
        </p:txBody>
      </p:sp>
      <p:sp>
        <p:nvSpPr>
          <p:cNvPr id="16" name="TextBox 15"/>
          <p:cNvSpPr txBox="1"/>
          <p:nvPr/>
        </p:nvSpPr>
        <p:spPr>
          <a:xfrm>
            <a:off x="6881837" y="2386214"/>
            <a:ext cx="2278985" cy="1015663"/>
          </a:xfrm>
          <a:prstGeom prst="rect">
            <a:avLst/>
          </a:prstGeom>
          <a:noFill/>
        </p:spPr>
        <p:txBody>
          <a:bodyPr wrap="square" rtlCol="0">
            <a:spAutoFit/>
          </a:bodyPr>
          <a:lstStyle/>
          <a:p>
            <a:pPr algn="r"/>
            <a:r>
              <a:rPr lang="en-US" sz="2000" b="1" dirty="0" smtClean="0">
                <a:latin typeface="Arial" pitchFamily="34" charset="0"/>
                <a:cs typeface="Arial" pitchFamily="34" charset="0"/>
              </a:rPr>
              <a:t>Every second:</a:t>
            </a:r>
            <a:endParaRPr lang="en-US" sz="2000" b="1" dirty="0">
              <a:latin typeface="Arial" pitchFamily="34" charset="0"/>
              <a:cs typeface="Arial" pitchFamily="34" charset="0"/>
            </a:endParaRPr>
          </a:p>
          <a:p>
            <a:pPr algn="r"/>
            <a:r>
              <a:rPr lang="en-US" sz="2000" b="1" dirty="0" smtClean="0">
                <a:solidFill>
                  <a:srgbClr val="FF0000"/>
                </a:solidFill>
                <a:latin typeface="Arial" pitchFamily="34" charset="0"/>
                <a:cs typeface="Arial" pitchFamily="34" charset="0"/>
              </a:rPr>
              <a:t>30.000 </a:t>
            </a:r>
            <a:r>
              <a:rPr lang="en-US" sz="2000" b="1" dirty="0" smtClean="0">
                <a:latin typeface="Arial" pitchFamily="34" charset="0"/>
                <a:cs typeface="Arial" pitchFamily="34" charset="0"/>
              </a:rPr>
              <a:t>people are viewing porn.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5647038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5069" t="53223" r="47607" b="36451"/>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5069" t="53223" r="47607" b="36451"/>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9627" t="40256" r="35075" b="50876"/>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Porn is roughly a</a:t>
            </a:r>
            <a:endParaRPr lang="en-US" sz="2800" b="1" dirty="0">
              <a:latin typeface="Arial" pitchFamily="34" charset="0"/>
              <a:cs typeface="Arial" pitchFamily="34" charset="0"/>
            </a:endParaRPr>
          </a:p>
        </p:txBody>
      </p:sp>
      <p:sp>
        <p:nvSpPr>
          <p:cNvPr id="9" name="TextBox 8"/>
          <p:cNvSpPr txBox="1"/>
          <p:nvPr/>
        </p:nvSpPr>
        <p:spPr>
          <a:xfrm>
            <a:off x="1814286" y="2734685"/>
            <a:ext cx="22606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industry</a:t>
            </a:r>
            <a:endParaRPr lang="en-US" sz="2800" b="1" dirty="0">
              <a:latin typeface="Arial" pitchFamily="34" charset="0"/>
              <a:cs typeface="Arial" pitchFamily="34" charset="0"/>
            </a:endParaRPr>
          </a:p>
        </p:txBody>
      </p:sp>
      <p:sp>
        <p:nvSpPr>
          <p:cNvPr id="10" name="TextBox 9"/>
          <p:cNvSpPr txBox="1"/>
          <p:nvPr/>
        </p:nvSpPr>
        <p:spPr>
          <a:xfrm>
            <a:off x="5326743" y="2396612"/>
            <a:ext cx="3378960" cy="1569660"/>
          </a:xfrm>
          <a:prstGeom prst="rect">
            <a:avLst/>
          </a:prstGeom>
          <a:noFill/>
        </p:spPr>
        <p:txBody>
          <a:bodyPr wrap="square" rtlCol="0">
            <a:spAutoFit/>
          </a:bodyPr>
          <a:lstStyle/>
          <a:p>
            <a:pPr algn="ctr"/>
            <a:r>
              <a:rPr lang="en-US" sz="2400" b="1" dirty="0" smtClean="0">
                <a:latin typeface="Arial" pitchFamily="34" charset="0"/>
                <a:cs typeface="Arial" pitchFamily="34" charset="0"/>
              </a:rPr>
              <a:t>It’s larger than the revenues of the top technology companies combined.</a:t>
            </a:r>
            <a:endParaRPr lang="en-US" sz="2400" b="1" dirty="0">
              <a:latin typeface="Arial" pitchFamily="34" charset="0"/>
              <a:cs typeface="Arial" pitchFamily="34" charset="0"/>
            </a:endParaRP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138795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194" t="18366" r="63881" b="64000"/>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373" t="40247" r="30000" b="44194"/>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373" t="40247" r="30000" b="44194"/>
            <a:stretch/>
          </p:blipFill>
          <p:spPr bwMode="auto">
            <a:xfrm>
              <a:off x="0" y="3852926"/>
              <a:ext cx="9143999" cy="49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5">
              <a:extLst>
                <a:ext uri="{28A0092B-C50C-407E-A947-70E740481C1C}">
                  <a14:useLocalDpi xmlns:a14="http://schemas.microsoft.com/office/drawing/2010/main" val="0"/>
                </a:ext>
              </a:extLst>
            </a:blip>
            <a:srcRect l="86393" t="33660" b="38446"/>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373" t="40247" r="30000" b="44194"/>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26571" y="1273770"/>
            <a:ext cx="3370943" cy="1384995"/>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IS THE</a:t>
            </a:r>
            <a:r>
              <a:rPr lang="en-US" sz="2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#1 TOPIC</a:t>
            </a: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r>
              <a:rPr lang="en-US"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FOR INTERNET SEARCHES</a:t>
            </a:r>
            <a:endPar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There are:</a:t>
            </a:r>
          </a:p>
          <a:p>
            <a:pPr algn="ctr"/>
            <a:r>
              <a:rPr lang="en-US"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68 MILLION </a:t>
            </a:r>
            <a:r>
              <a:rPr lang="en-US" sz="2800" b="1" dirty="0" smtClean="0">
                <a:effectLst>
                  <a:outerShdw blurRad="38100" dist="38100" dir="2700000" algn="tl">
                    <a:srgbClr val="000000">
                      <a:alpha val="43137"/>
                    </a:srgbClr>
                  </a:outerShdw>
                </a:effectLst>
                <a:latin typeface="Arial" pitchFamily="34" charset="0"/>
                <a:cs typeface="Arial" pitchFamily="34" charset="0"/>
              </a:rPr>
              <a:t>daily pornographic search engine requests </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6935103" y="701589"/>
            <a:ext cx="1398431" cy="1231106"/>
          </a:xfrm>
          <a:prstGeom prst="rect">
            <a:avLst/>
          </a:prstGeom>
          <a:noFill/>
        </p:spPr>
        <p:txBody>
          <a:bodyPr wrap="square" rtlCol="0">
            <a:spAutoFit/>
          </a:bodyPr>
          <a:lstStyle/>
          <a:p>
            <a:pPr algn="ctr"/>
            <a:r>
              <a:rPr lang="en-US" sz="2000" b="1" dirty="0" smtClean="0">
                <a:solidFill>
                  <a:srgbClr val="FF0000"/>
                </a:solidFill>
                <a:latin typeface="Arial" pitchFamily="34" charset="0"/>
                <a:cs typeface="Arial" pitchFamily="34" charset="0"/>
              </a:rPr>
              <a:t>25% </a:t>
            </a:r>
          </a:p>
          <a:p>
            <a:pPr algn="ctr"/>
            <a:r>
              <a:rPr lang="en-US" b="1" dirty="0" smtClean="0">
                <a:latin typeface="Arial" pitchFamily="34" charset="0"/>
                <a:cs typeface="Arial" pitchFamily="34" charset="0"/>
              </a:rPr>
              <a:t>of all search requests</a:t>
            </a:r>
            <a:endParaRPr lang="en-US" sz="2000" b="1" dirty="0">
              <a:latin typeface="Arial" pitchFamily="34" charset="0"/>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a:r>
              <a:rPr lang="en-US" sz="3200" b="1" dirty="0" smtClean="0">
                <a:latin typeface="Arial" pitchFamily="34" charset="0"/>
                <a:cs typeface="Arial" pitchFamily="34" charset="0"/>
              </a:rPr>
              <a:t>2.5 billion daily pornographic emails </a:t>
            </a:r>
            <a:br>
              <a:rPr lang="en-US" sz="3200" b="1" dirty="0" smtClean="0">
                <a:latin typeface="Arial" pitchFamily="34" charset="0"/>
                <a:cs typeface="Arial" pitchFamily="34" charset="0"/>
              </a:rPr>
            </a:br>
            <a:r>
              <a:rPr lang="en-US" sz="3200" b="1" dirty="0" smtClean="0">
                <a:solidFill>
                  <a:srgbClr val="FF0000"/>
                </a:solidFill>
                <a:latin typeface="Arial" pitchFamily="34" charset="0"/>
                <a:cs typeface="Arial" pitchFamily="34" charset="0"/>
              </a:rPr>
              <a:t>(8% of total emails</a:t>
            </a:r>
            <a:r>
              <a:rPr lang="en-US" sz="3200" b="1" dirty="0" smtClean="0">
                <a:latin typeface="Arial" pitchFamily="34" charset="0"/>
                <a:cs typeface="Arial" pitchFamily="34" charset="0"/>
              </a:rPr>
              <a:t>)</a:t>
            </a:r>
            <a:endParaRPr lang="en-US" sz="3200" b="1" dirty="0">
              <a:latin typeface="Arial" pitchFamily="34" charset="0"/>
              <a:cs typeface="Arial" pitchFamily="34" charset="0"/>
            </a:endParaRPr>
          </a:p>
        </p:txBody>
      </p:sp>
      <p:sp>
        <p:nvSpPr>
          <p:cNvPr id="16" name="TextBox 15"/>
          <p:cNvSpPr txBox="1"/>
          <p:nvPr/>
        </p:nvSpPr>
        <p:spPr>
          <a:xfrm>
            <a:off x="6712857" y="4431046"/>
            <a:ext cx="2431143" cy="2308324"/>
          </a:xfrm>
          <a:prstGeom prst="rect">
            <a:avLst/>
          </a:prstGeom>
          <a:noFill/>
        </p:spPr>
        <p:txBody>
          <a:bodyPr wrap="square" rtlCol="0">
            <a:spAutoFit/>
          </a:bodyPr>
          <a:lstStyle/>
          <a:p>
            <a:pPr algn="ctr"/>
            <a:r>
              <a:rPr lang="en-US" sz="2400" b="1" dirty="0" smtClean="0">
                <a:latin typeface="Arial" pitchFamily="34" charset="0"/>
                <a:cs typeface="Arial" pitchFamily="34" charset="0"/>
              </a:rPr>
              <a:t>The average Internet user receives</a:t>
            </a:r>
            <a:endParaRPr lang="en-US" sz="2400" b="1" dirty="0">
              <a:latin typeface="Arial" pitchFamily="34" charset="0"/>
              <a:cs typeface="Arial" pitchFamily="34" charset="0"/>
            </a:endParaRPr>
          </a:p>
          <a:p>
            <a:pPr algn="ctr"/>
            <a:r>
              <a:rPr lang="en-US" sz="2400" b="1" dirty="0" smtClean="0">
                <a:solidFill>
                  <a:srgbClr val="FF0000"/>
                </a:solidFill>
                <a:latin typeface="Arial" pitchFamily="34" charset="0"/>
                <a:cs typeface="Arial" pitchFamily="34" charset="0"/>
              </a:rPr>
              <a:t>4.5 pornographic emails per day.</a:t>
            </a: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25437061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3">
              <a:extLst>
                <a:ext uri="{28A0092B-C50C-407E-A947-70E740481C1C}">
                  <a14:useLocalDpi xmlns:a14="http://schemas.microsoft.com/office/drawing/2010/main" val="0"/>
                </a:ext>
              </a:extLst>
            </a:blip>
            <a:srcRect l="54249" t="29736" r="39977" b="59253"/>
            <a:stretch/>
          </p:blipFill>
          <p:spPr bwMode="auto">
            <a:xfrm>
              <a:off x="5376928" y="1058279"/>
              <a:ext cx="2928872" cy="54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3">
              <a:extLst>
                <a:ext uri="{28A0092B-C50C-407E-A947-70E740481C1C}">
                  <a14:useLocalDpi xmlns:a14="http://schemas.microsoft.com/office/drawing/2010/main" val="0"/>
                </a:ext>
              </a:extLst>
            </a:blip>
            <a:srcRect l="54249" t="29736" r="39977" b="59253"/>
            <a:stretch/>
          </p:blipFill>
          <p:spPr bwMode="auto">
            <a:xfrm>
              <a:off x="5398393" y="2729467"/>
              <a:ext cx="2700272" cy="1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785870" y="762000"/>
            <a:ext cx="3014729" cy="1200328"/>
          </a:xfrm>
          <a:prstGeom prst="rect">
            <a:avLst/>
          </a:prstGeom>
          <a:noFill/>
        </p:spPr>
        <p:txBody>
          <a:bodyPr wrap="square" rtlCol="0">
            <a:spAutoFit/>
          </a:bodyPr>
          <a:lstStyle/>
          <a:p>
            <a:r>
              <a:rPr lang="en-US" sz="2400" b="1" dirty="0" smtClean="0">
                <a:latin typeface="Arial" pitchFamily="34" charset="0"/>
                <a:cs typeface="Arial" pitchFamily="34" charset="0"/>
              </a:rPr>
              <a:t>The average age of initial pornography </a:t>
            </a:r>
            <a:r>
              <a:rPr lang="en-US" sz="2400" b="1" dirty="0" smtClean="0">
                <a:solidFill>
                  <a:srgbClr val="FF0000"/>
                </a:solidFill>
                <a:latin typeface="Arial" pitchFamily="34" charset="0"/>
                <a:cs typeface="Arial" pitchFamily="34" charset="0"/>
              </a:rPr>
              <a:t>is just 11.</a:t>
            </a:r>
            <a:endParaRPr lang="en-US" sz="2400" b="1" dirty="0">
              <a:solidFill>
                <a:srgbClr val="FF0000"/>
              </a:solidFill>
              <a:latin typeface="Arial" pitchFamily="34" charset="0"/>
              <a:cs typeface="Arial" pitchFamily="34" charset="0"/>
            </a:endParaRPr>
          </a:p>
        </p:txBody>
      </p:sp>
      <p:sp>
        <p:nvSpPr>
          <p:cNvPr id="15" name="TextBox 14"/>
          <p:cNvSpPr txBox="1"/>
          <p:nvPr/>
        </p:nvSpPr>
        <p:spPr>
          <a:xfrm>
            <a:off x="61685" y="3794490"/>
            <a:ext cx="4201886" cy="1569660"/>
          </a:xfrm>
          <a:prstGeom prst="rect">
            <a:avLst/>
          </a:prstGeom>
          <a:noFill/>
        </p:spPr>
        <p:txBody>
          <a:bodyPr wrap="square" rtlCol="0">
            <a:spAutoFit/>
          </a:bodyPr>
          <a:lstStyle/>
          <a:p>
            <a:pPr algn="ctr"/>
            <a:r>
              <a:rPr lang="en-US" sz="2400" b="1" dirty="0" smtClean="0">
                <a:effectLst>
                  <a:glow rad="355600">
                    <a:srgbClr val="FFF6CB">
                      <a:alpha val="75000"/>
                    </a:srgbClr>
                  </a:glow>
                </a:effectLst>
                <a:latin typeface="Arial" pitchFamily="34" charset="0"/>
                <a:cs typeface="Arial" pitchFamily="34" charset="0"/>
              </a:rPr>
              <a:t>Men are more than 6X as likely to view porn than woman, and more likely to spend more time viewing it.</a:t>
            </a:r>
            <a:endParaRPr lang="en-US" sz="2400" b="1" dirty="0">
              <a:solidFill>
                <a:srgbClr val="FF0000"/>
              </a:solidFill>
              <a:effectLst>
                <a:glow rad="355600">
                  <a:srgbClr val="FFF6CB">
                    <a:alpha val="75000"/>
                  </a:srgbClr>
                </a:glow>
              </a:effectLst>
              <a:latin typeface="Arial" pitchFamily="34" charset="0"/>
              <a:cs typeface="Arial" pitchFamily="34" charset="0"/>
            </a:endParaRPr>
          </a:p>
        </p:txBody>
      </p:sp>
      <p:sp>
        <p:nvSpPr>
          <p:cNvPr id="16" name="TextBox 15"/>
          <p:cNvSpPr txBox="1"/>
          <p:nvPr/>
        </p:nvSpPr>
        <p:spPr>
          <a:xfrm>
            <a:off x="4191000" y="3555999"/>
            <a:ext cx="2122714" cy="255454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17%</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smtClean="0">
                <a:latin typeface="Arial" pitchFamily="34" charset="0"/>
                <a:cs typeface="Arial" pitchFamily="34" charset="0"/>
              </a:rPr>
              <a:t>of women say they struggle with pornography addiction.</a:t>
            </a:r>
            <a:endParaRPr lang="en-US" sz="2400" b="1" dirty="0">
              <a:latin typeface="Arial" pitchFamily="34" charset="0"/>
              <a:cs typeface="Arial" pitchFamily="34" charset="0"/>
            </a:endParaRPr>
          </a:p>
        </p:txBody>
      </p:sp>
      <p:sp>
        <p:nvSpPr>
          <p:cNvPr id="17" name="TextBox 16"/>
          <p:cNvSpPr txBox="1"/>
          <p:nvPr/>
        </p:nvSpPr>
        <p:spPr>
          <a:xfrm>
            <a:off x="5029200" y="981580"/>
            <a:ext cx="3429000" cy="1015663"/>
          </a:xfrm>
          <a:prstGeom prst="rect">
            <a:avLst/>
          </a:prstGeom>
          <a:noFill/>
        </p:spPr>
        <p:txBody>
          <a:bodyPr wrap="square" rtlCol="0">
            <a:spAutoFit/>
          </a:bodyPr>
          <a:lstStyle/>
          <a:p>
            <a:pPr algn="ctr"/>
            <a:r>
              <a:rPr lang="en-US" sz="2000" b="1" dirty="0" smtClean="0">
                <a:solidFill>
                  <a:schemeClr val="bg1"/>
                </a:solidFill>
                <a:latin typeface="Arial" pitchFamily="34" charset="0"/>
                <a:cs typeface="Arial" pitchFamily="34" charset="0"/>
              </a:rPr>
              <a:t>Breakdown of male/female </a:t>
            </a:r>
            <a:br>
              <a:rPr lang="en-US" sz="2000" b="1" dirty="0" smtClean="0">
                <a:solidFill>
                  <a:schemeClr val="bg1"/>
                </a:solidFill>
                <a:latin typeface="Arial" pitchFamily="34" charset="0"/>
                <a:cs typeface="Arial" pitchFamily="34" charset="0"/>
              </a:rPr>
            </a:br>
            <a:r>
              <a:rPr lang="en-US" sz="2000" b="1" dirty="0" smtClean="0">
                <a:solidFill>
                  <a:schemeClr val="bg1"/>
                </a:solidFill>
                <a:latin typeface="Arial" pitchFamily="34" charset="0"/>
                <a:cs typeface="Arial" pitchFamily="34" charset="0"/>
              </a:rPr>
              <a:t>visitors to pornography sites:</a:t>
            </a:r>
            <a:endParaRPr lang="en-US" sz="2000" b="1" dirty="0">
              <a:solidFill>
                <a:schemeClr val="bg1"/>
              </a:solidFill>
              <a:latin typeface="Arial" pitchFamily="34" charset="0"/>
              <a:cs typeface="Arial" pitchFamily="34" charset="0"/>
            </a:endParaRP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28% FEMALE </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72% MEN</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6997884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344" t="40341" r="30447" b="44084"/>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About 200,000 Americans are “porn addicts”</a:t>
            </a:r>
            <a:r>
              <a:rPr lang="en-US" sz="2000" b="1" dirty="0" smtClean="0">
                <a:solidFill>
                  <a:srgbClr val="000000"/>
                </a:solidFill>
                <a:latin typeface="Arial" pitchFamily="34" charset="0"/>
                <a:ea typeface="MS PGothic" pitchFamily="34" charset="-128"/>
                <a:cs typeface="Arial" pitchFamily="34" charset="0"/>
              </a:rPr>
              <a:t>: defined as spending 11 hours or more per week online looking at porn.</a:t>
            </a:r>
            <a:endParaRPr lang="en-US" sz="2000" b="1" dirty="0">
              <a:solidFill>
                <a:srgbClr val="FF0000"/>
              </a:solidFill>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000000"/>
                </a:solidFill>
                <a:latin typeface="Arial" pitchFamily="34" charset="0"/>
                <a:ea typeface="MS PGothic" pitchFamily="34" charset="-128"/>
                <a:cs typeface="Arial" pitchFamily="34" charset="0"/>
              </a:rPr>
              <a:t>Repeatedly viewing porn can</a:t>
            </a:r>
          </a:p>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n</a:t>
            </a:r>
            <a:r>
              <a:rPr lang="en-US" sz="2000" b="1" dirty="0" smtClean="0">
                <a:solidFill>
                  <a:srgbClr val="FF0000"/>
                </a:solidFill>
                <a:latin typeface="Arial" pitchFamily="34" charset="0"/>
                <a:ea typeface="MS PGothic" pitchFamily="34" charset="-128"/>
                <a:cs typeface="Arial" pitchFamily="34" charset="0"/>
              </a:rPr>
              <a:t>egatively effect your sex drive:</a:t>
            </a:r>
            <a:endParaRPr lang="en-US" sz="2000" b="1" dirty="0">
              <a:solidFill>
                <a:srgbClr val="FF0000"/>
              </a:solidFill>
              <a:latin typeface="Arial" pitchFamily="34" charset="0"/>
              <a:ea typeface="MS PGothic" pitchFamily="34" charset="-128"/>
              <a:cs typeface="Arial" pitchFamily="34" charset="0"/>
            </a:endParaRPr>
          </a:p>
        </p:txBody>
      </p:sp>
      <p:sp>
        <p:nvSpPr>
          <p:cNvPr id="12" name="TextBox 11"/>
          <p:cNvSpPr txBox="1"/>
          <p:nvPr/>
        </p:nvSpPr>
        <p:spPr>
          <a:xfrm>
            <a:off x="3029860" y="2830700"/>
            <a:ext cx="2622567" cy="1938992"/>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More than 50% </a:t>
            </a:r>
            <a:r>
              <a:rPr lang="en-US" sz="2000" b="1" dirty="0" smtClean="0">
                <a:solidFill>
                  <a:srgbClr val="000000"/>
                </a:solidFill>
                <a:latin typeface="Arial" pitchFamily="34" charset="0"/>
                <a:ea typeface="MS PGothic" pitchFamily="34" charset="-128"/>
                <a:cs typeface="Arial" pitchFamily="34" charset="0"/>
              </a:rPr>
              <a:t>of those engaged in “sexual internet interactions” had </a:t>
            </a:r>
            <a:r>
              <a:rPr lang="en-US" sz="2000" b="1" dirty="0" smtClean="0">
                <a:solidFill>
                  <a:srgbClr val="FF0000"/>
                </a:solidFill>
                <a:latin typeface="Arial" pitchFamily="34" charset="0"/>
                <a:ea typeface="MS PGothic" pitchFamily="34" charset="-128"/>
                <a:cs typeface="Arial" pitchFamily="34" charset="0"/>
              </a:rPr>
              <a:t>lost interest in sexual intercourse.</a:t>
            </a:r>
            <a:endParaRPr lang="en-US" sz="2000" b="1" dirty="0">
              <a:solidFill>
                <a:srgbClr val="FF0000"/>
              </a:solidFill>
              <a:latin typeface="Arial" pitchFamily="34" charset="0"/>
              <a:ea typeface="MS PGothic" pitchFamily="34" charset="-128"/>
              <a:cs typeface="Arial" pitchFamily="34" charset="0"/>
            </a:endParaRPr>
          </a:p>
        </p:txBody>
      </p:sp>
      <p:sp>
        <p:nvSpPr>
          <p:cNvPr id="13" name="TextBox 12"/>
          <p:cNvSpPr txBox="1"/>
          <p:nvPr/>
        </p:nvSpPr>
        <p:spPr>
          <a:xfrm>
            <a:off x="7848600" y="2781521"/>
            <a:ext cx="1295399" cy="2246769"/>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One-third of their partners </a:t>
            </a:r>
            <a:r>
              <a:rPr lang="en-US" sz="2000" b="1" dirty="0" smtClean="0">
                <a:solidFill>
                  <a:srgbClr val="000000"/>
                </a:solidFill>
                <a:latin typeface="Arial" pitchFamily="34" charset="0"/>
                <a:ea typeface="MS PGothic" pitchFamily="34" charset="-128"/>
                <a:cs typeface="Arial" pitchFamily="34" charset="0"/>
              </a:rPr>
              <a:t>had</a:t>
            </a:r>
            <a:r>
              <a:rPr lang="en-US" sz="2000" b="1" dirty="0" smtClean="0">
                <a:solidFill>
                  <a:srgbClr val="FF0000"/>
                </a:solidFill>
                <a:latin typeface="Arial" pitchFamily="34" charset="0"/>
                <a:ea typeface="MS PGothic" pitchFamily="34" charset="-128"/>
                <a:cs typeface="Arial" pitchFamily="34" charset="0"/>
              </a:rPr>
              <a:t> lost interest </a:t>
            </a:r>
            <a:r>
              <a:rPr lang="en-US" sz="2000" b="1" dirty="0" smtClean="0">
                <a:solidFill>
                  <a:srgbClr val="000000"/>
                </a:solidFill>
                <a:latin typeface="Arial" pitchFamily="34" charset="0"/>
                <a:ea typeface="MS PGothic" pitchFamily="34" charset="-128"/>
                <a:cs typeface="Arial" pitchFamily="34" charset="0"/>
              </a:rPr>
              <a:t>as well.</a:t>
            </a:r>
            <a:endParaRPr lang="en-US" sz="2000" b="1" dirty="0">
              <a:solidFill>
                <a:srgbClr val="000000"/>
              </a:solidFill>
              <a:latin typeface="Arial" pitchFamily="34" charset="0"/>
              <a:ea typeface="MS PGothic" pitchFamily="34" charset="-128"/>
              <a:cs typeface="Arial" pitchFamily="34" charset="0"/>
            </a:endParaRP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10319743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3">
              <a:extLst>
                <a:ext uri="{28A0092B-C50C-407E-A947-70E740481C1C}">
                  <a14:useLocalDpi xmlns:a14="http://schemas.microsoft.com/office/drawing/2010/main" val="0"/>
                </a:ext>
              </a:extLst>
            </a:blip>
            <a:srcRect r="75775" b="80394"/>
            <a:stretch/>
          </p:blipFill>
          <p:spPr bwMode="auto">
            <a:xfrm>
              <a:off x="1752600" y="2158273"/>
              <a:ext cx="5334000" cy="41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3">
              <a:extLst>
                <a:ext uri="{28A0092B-C50C-407E-A947-70E740481C1C}">
                  <a14:useLocalDpi xmlns:a14="http://schemas.microsoft.com/office/drawing/2010/main" val="0"/>
                </a:ext>
              </a:extLst>
            </a:blip>
            <a:srcRect r="75775" b="80394"/>
            <a:stretch/>
          </p:blipFill>
          <p:spPr bwMode="auto">
            <a:xfrm>
              <a:off x="2145406" y="2573628"/>
              <a:ext cx="5550794"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3">
              <a:extLst>
                <a:ext uri="{28A0092B-C50C-407E-A947-70E740481C1C}">
                  <a14:useLocalDpi xmlns:a14="http://schemas.microsoft.com/office/drawing/2010/main" val="0"/>
                </a:ext>
              </a:extLst>
            </a:blip>
            <a:srcRect r="75775" b="80394"/>
            <a:stretch/>
          </p:blipFill>
          <p:spPr bwMode="auto">
            <a:xfrm>
              <a:off x="3124200" y="2910625"/>
              <a:ext cx="3962400"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3">
              <a:extLst>
                <a:ext uri="{28A0092B-C50C-407E-A947-70E740481C1C}">
                  <a14:useLocalDpi xmlns:a14="http://schemas.microsoft.com/office/drawing/2010/main" val="0"/>
                </a:ext>
              </a:extLst>
            </a:blip>
            <a:srcRect r="75775" b="80394"/>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344" t="40341" r="30447" b="44084"/>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867400" y="3485058"/>
            <a:ext cx="2438400" cy="3046988"/>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latin typeface="Arial" pitchFamily="34" charset="0"/>
                <a:cs typeface="Arial" pitchFamily="34" charset="0"/>
              </a:rPr>
              <a:t>Pornography use </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increases the marital infidelity </a:t>
            </a:r>
            <a:b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sz="2400" b="1" dirty="0" smtClean="0">
                <a:effectLst>
                  <a:outerShdw blurRad="38100" dist="38100" dir="2700000" algn="tl">
                    <a:srgbClr val="000000">
                      <a:alpha val="43137"/>
                    </a:srgbClr>
                  </a:outerShdw>
                </a:effectLst>
                <a:latin typeface="Arial" pitchFamily="34" charset="0"/>
                <a:cs typeface="Arial" pitchFamily="34" charset="0"/>
              </a:rPr>
              <a:t>rate by more than</a:t>
            </a:r>
            <a:r>
              <a:rPr lang="en-US" sz="2000" b="1" dirty="0" smtClean="0">
                <a:effectLst>
                  <a:outerShdw blurRad="38100" dist="38100" dir="2700000" algn="tl">
                    <a:srgbClr val="000000">
                      <a:alpha val="43137"/>
                    </a:srgbClr>
                  </a:outerShdw>
                </a:effectLst>
                <a:latin typeface="Arial" pitchFamily="34" charset="0"/>
                <a:cs typeface="Arial" pitchFamily="34" charset="0"/>
              </a:rPr>
              <a:t> </a:t>
            </a:r>
          </a:p>
          <a:p>
            <a:pPr algn="ctr"/>
            <a:r>
              <a:rPr lang="en-US" sz="4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300%</a:t>
            </a:r>
            <a:endParaRPr lang="en-US" sz="4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40% “sex addicts” </a:t>
            </a:r>
            <a:r>
              <a:rPr lang="en-US" sz="2800" b="1" dirty="0" smtClean="0">
                <a:effectLst>
                  <a:outerShdw blurRad="38100" dist="38100" dir="2700000" algn="tl">
                    <a:srgbClr val="000000">
                      <a:alpha val="43137"/>
                    </a:srgbClr>
                  </a:outerShdw>
                </a:effectLst>
                <a:latin typeface="Arial" pitchFamily="34" charset="0"/>
                <a:cs typeface="Arial" pitchFamily="34" charset="0"/>
              </a:rPr>
              <a:t>lose their spouses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58% </a:t>
            </a:r>
            <a:r>
              <a:rPr lang="en-US" sz="2800" b="1" dirty="0" smtClean="0">
                <a:effectLst>
                  <a:outerShdw blurRad="38100" dist="38100" dir="2700000" algn="tl">
                    <a:srgbClr val="000000">
                      <a:alpha val="43137"/>
                    </a:srgbClr>
                  </a:outerShdw>
                </a:effectLst>
                <a:latin typeface="Arial" pitchFamily="34" charset="0"/>
                <a:cs typeface="Arial" pitchFamily="34" charset="0"/>
              </a:rPr>
              <a:t>suffer considerable financial losses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115204" y="2889884"/>
            <a:ext cx="5824305"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One-third </a:t>
            </a:r>
            <a:r>
              <a:rPr lang="en-US" sz="2800" b="1" dirty="0" smtClean="0">
                <a:effectLst>
                  <a:outerShdw blurRad="38100" dist="38100" dir="2700000" algn="tl">
                    <a:srgbClr val="000000">
                      <a:alpha val="43137"/>
                    </a:srgbClr>
                  </a:outerShdw>
                </a:effectLst>
                <a:latin typeface="Arial" pitchFamily="34" charset="0"/>
                <a:cs typeface="Arial" pitchFamily="34" charset="0"/>
              </a:rPr>
              <a:t>lose their jobs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Addiction to porn has led to:</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19087216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344" t="40341" r="30447" b="44084"/>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a:extLst>
                <a:ext uri="{28A0092B-C50C-407E-A947-70E740481C1C}">
                  <a14:useLocalDpi xmlns:a14="http://schemas.microsoft.com/office/drawing/2010/main" val="0"/>
                </a:ext>
              </a:extLst>
            </a:blip>
            <a:srcRect r="75775" b="80394"/>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981200" y="317728"/>
            <a:ext cx="2588326" cy="3046988"/>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56% </a:t>
            </a:r>
            <a:r>
              <a:rPr lang="en-US" sz="2400" b="1" dirty="0" smtClean="0">
                <a:latin typeface="Arial" pitchFamily="34" charset="0"/>
                <a:cs typeface="Arial" pitchFamily="34" charset="0"/>
              </a:rPr>
              <a:t>of divorce cases </a:t>
            </a:r>
            <a:r>
              <a:rPr lang="en-US" sz="2400" b="1" dirty="0" smtClean="0">
                <a:solidFill>
                  <a:srgbClr val="FF0000"/>
                </a:solidFill>
                <a:latin typeface="Arial" pitchFamily="34" charset="0"/>
                <a:cs typeface="Arial" pitchFamily="34" charset="0"/>
              </a:rPr>
              <a:t>involved one person having an obsessive interest</a:t>
            </a:r>
            <a:r>
              <a:rPr lang="en-US" sz="2400" b="1" dirty="0" smtClean="0">
                <a:latin typeface="Arial" pitchFamily="34" charset="0"/>
                <a:cs typeface="Arial" pitchFamily="34" charset="0"/>
              </a:rPr>
              <a:t> in pornographic websites.</a:t>
            </a:r>
            <a:endParaRPr lang="en-US" sz="2400" b="1" dirty="0">
              <a:solidFill>
                <a:srgbClr val="FF0000"/>
              </a:solidFill>
              <a:latin typeface="Arial" pitchFamily="34" charset="0"/>
              <a:cs typeface="Arial" pitchFamily="34" charset="0"/>
            </a:endParaRPr>
          </a:p>
        </p:txBody>
      </p:sp>
      <p:sp>
        <p:nvSpPr>
          <p:cNvPr id="10" name="TextBox 9"/>
          <p:cNvSpPr txBox="1"/>
          <p:nvPr/>
        </p:nvSpPr>
        <p:spPr>
          <a:xfrm>
            <a:off x="4267199" y="1930395"/>
            <a:ext cx="4876801" cy="1569660"/>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Severe clinical depression </a:t>
            </a:r>
            <a:r>
              <a:rPr lang="en-US" sz="2400" b="1" dirty="0" smtClean="0">
                <a:latin typeface="Arial" pitchFamily="34" charset="0"/>
                <a:cs typeface="Arial" pitchFamily="34" charset="0"/>
              </a:rPr>
              <a:t>was reported </a:t>
            </a:r>
            <a:r>
              <a:rPr lang="en-US" sz="2400" b="1" dirty="0" smtClean="0">
                <a:solidFill>
                  <a:srgbClr val="FF0000"/>
                </a:solidFill>
                <a:latin typeface="Arial" pitchFamily="34" charset="0"/>
                <a:cs typeface="Arial" pitchFamily="34" charset="0"/>
              </a:rPr>
              <a:t>twice as frequently </a:t>
            </a:r>
            <a:r>
              <a:rPr lang="en-US" sz="2400" b="1" dirty="0" smtClean="0">
                <a:latin typeface="Arial" pitchFamily="34" charset="0"/>
                <a:cs typeface="Arial" pitchFamily="34" charset="0"/>
              </a:rPr>
              <a:t>among Internet pornography users compared.</a:t>
            </a:r>
            <a:endParaRPr lang="en-US" sz="2400" b="1" dirty="0">
              <a:latin typeface="Arial" pitchFamily="34" charset="0"/>
              <a:cs typeface="Arial" pitchFamily="34" charset="0"/>
            </a:endParaRPr>
          </a:p>
        </p:txBody>
      </p:sp>
      <p:sp>
        <p:nvSpPr>
          <p:cNvPr id="11" name="TextBox 10"/>
          <p:cNvSpPr txBox="1"/>
          <p:nvPr/>
        </p:nvSpPr>
        <p:spPr>
          <a:xfrm>
            <a:off x="4045857" y="3657599"/>
            <a:ext cx="5098142" cy="1200328"/>
          </a:xfrm>
          <a:prstGeom prst="rect">
            <a:avLst/>
          </a:prstGeom>
          <a:noFill/>
        </p:spPr>
        <p:txBody>
          <a:bodyPr wrap="square" rtlCol="0">
            <a:spAutoFit/>
          </a:bodyPr>
          <a:lstStyle/>
          <a:p>
            <a:pPr algn="ctr"/>
            <a:r>
              <a:rPr lang="en-US" sz="2400" b="1" dirty="0" smtClean="0">
                <a:latin typeface="Arial" pitchFamily="34" charset="0"/>
                <a:cs typeface="Arial" pitchFamily="34" charset="0"/>
              </a:rPr>
              <a:t>Sexual compulsives &amp; addicts are </a:t>
            </a:r>
            <a:r>
              <a:rPr lang="en-US" sz="2400" b="1" dirty="0" smtClean="0">
                <a:solidFill>
                  <a:srgbClr val="FF0000"/>
                </a:solidFill>
                <a:latin typeface="Arial" pitchFamily="34" charset="0"/>
                <a:cs typeface="Arial" pitchFamily="34" charset="0"/>
              </a:rPr>
              <a:t>23 times more likely </a:t>
            </a:r>
            <a:r>
              <a:rPr lang="en-US" sz="2400" b="1" dirty="0" smtClean="0">
                <a:latin typeface="Arial" pitchFamily="34" charset="0"/>
                <a:cs typeface="Arial" pitchFamily="34" charset="0"/>
              </a:rPr>
              <a:t>than those without a problem to state that:</a:t>
            </a:r>
            <a:endParaRPr lang="en-US" sz="2400" b="1" dirty="0">
              <a:latin typeface="Arial" pitchFamily="34" charset="0"/>
              <a:cs typeface="Arial" pitchFamily="34" charset="0"/>
            </a:endParaRPr>
          </a:p>
        </p:txBody>
      </p:sp>
      <p:sp>
        <p:nvSpPr>
          <p:cNvPr id="12" name="TextBox 11"/>
          <p:cNvSpPr txBox="1"/>
          <p:nvPr/>
        </p:nvSpPr>
        <p:spPr>
          <a:xfrm>
            <a:off x="4329577" y="4838422"/>
            <a:ext cx="4561499" cy="1815882"/>
          </a:xfrm>
          <a:prstGeom prst="rect">
            <a:avLst/>
          </a:prstGeom>
          <a:noFill/>
        </p:spPr>
        <p:txBody>
          <a:bodyPr wrap="square" rtlCol="0">
            <a:spAutoFit/>
          </a:bodyPr>
          <a:lstStyle/>
          <a:p>
            <a:pPr algn="ctr"/>
            <a:r>
              <a:rPr lang="en-US" sz="2800" b="1" dirty="0">
                <a:latin typeface="Arial" pitchFamily="34" charset="0"/>
                <a:cs typeface="Arial" pitchFamily="34" charset="0"/>
              </a:rPr>
              <a:t>“Discovering online sexual material </a:t>
            </a:r>
            <a:r>
              <a:rPr lang="en-US" sz="2800" b="1" dirty="0">
                <a:solidFill>
                  <a:srgbClr val="FF0000"/>
                </a:solidFill>
                <a:latin typeface="Arial" pitchFamily="34" charset="0"/>
                <a:cs typeface="Arial" pitchFamily="34" charset="0"/>
              </a:rPr>
              <a:t>was the worst thing that had ever happened </a:t>
            </a:r>
            <a:r>
              <a:rPr lang="en-US" sz="2800" b="1" dirty="0">
                <a:latin typeface="Arial" pitchFamily="34" charset="0"/>
                <a:cs typeface="Arial" pitchFamily="34" charset="0"/>
              </a:rPr>
              <a:t>in their life.”</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5675162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a:extLst>
              <a:ext uri="{28A0092B-C50C-407E-A947-70E740481C1C}">
                <a14:useLocalDpi xmlns:a14="http://schemas.microsoft.com/office/drawing/2010/main" val="0"/>
              </a:ext>
            </a:extLst>
          </a:blip>
          <a:srcRect r="81526" b="64737"/>
          <a:stretch/>
        </p:blipFill>
        <p:spPr bwMode="auto">
          <a:xfrm>
            <a:off x="-7737" y="4889649"/>
            <a:ext cx="9266037" cy="81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a:extLst>
                <a:ext uri="{28A0092B-C50C-407E-A947-70E740481C1C}">
                  <a14:useLocalDpi xmlns:a14="http://schemas.microsoft.com/office/drawing/2010/main" val="0"/>
                </a:ext>
              </a:extLst>
            </a:blip>
            <a:srcRect r="81526" b="64737"/>
            <a:stretch/>
          </p:blipFill>
          <p:spPr bwMode="auto">
            <a:xfrm>
              <a:off x="9659" y="4191000"/>
              <a:ext cx="9134341" cy="81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3410" y="3933452"/>
            <a:ext cx="9134341" cy="1692771"/>
          </a:xfrm>
          <a:prstGeom prst="rect">
            <a:avLst/>
          </a:prstGeom>
          <a:noFill/>
        </p:spPr>
        <p:txBody>
          <a:bodyPr wrap="square" rtlCol="0">
            <a:spAutoFit/>
          </a:bodyPr>
          <a:lstStyle/>
          <a:p>
            <a:pPr algn="ctr"/>
            <a:r>
              <a:rPr lang="en-US" sz="4400" b="1" dirty="0">
                <a:solidFill>
                  <a:srgbClr val="000000"/>
                </a:solidFill>
                <a:latin typeface="Arial"/>
                <a:cs typeface="Arial"/>
              </a:rPr>
              <a:t>of men aged </a:t>
            </a:r>
            <a:r>
              <a:rPr lang="en-US" sz="6000" dirty="0" smtClean="0">
                <a:solidFill>
                  <a:srgbClr val="7030A0"/>
                </a:solidFill>
                <a:latin typeface="Cooper Black" pitchFamily="18" charset="0"/>
              </a:rPr>
              <a:t>18-24</a:t>
            </a:r>
            <a:r>
              <a:rPr lang="en-US" sz="4000" dirty="0" smtClean="0">
                <a:solidFill>
                  <a:srgbClr val="000000"/>
                </a:solidFill>
                <a:latin typeface="Arial Black"/>
                <a:cs typeface="Arial Black"/>
              </a:rPr>
              <a:t> </a:t>
            </a:r>
            <a:r>
              <a:rPr lang="en-US" sz="4400" b="1" dirty="0">
                <a:solidFill>
                  <a:srgbClr val="000000"/>
                </a:solidFill>
                <a:latin typeface="Arial"/>
                <a:cs typeface="Arial"/>
              </a:rPr>
              <a:t>visit porn sites in a typical month.</a:t>
            </a:r>
            <a:endParaRPr lang="en-US" sz="4000" b="1" dirty="0">
              <a:solidFill>
                <a:srgbClr val="000000"/>
              </a:solidFill>
              <a:latin typeface="Arial"/>
              <a:cs typeface="Arial"/>
            </a:endParaRPr>
          </a:p>
        </p:txBody>
      </p:sp>
      <p:pic>
        <p:nvPicPr>
          <p:cNvPr id="7" name="Picture 6" descr="Screen Shot 2013-11-22 at 4.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0819982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a:extLst/>
        </p:spPr>
        <p:txBody>
          <a:bodyPr/>
          <a:lstStyle/>
          <a:p>
            <a:pPr>
              <a:defRPr/>
            </a:pPr>
            <a:r>
              <a:rPr lang="en-US" sz="5400" b="1" dirty="0" smtClean="0">
                <a:effectLst>
                  <a:glow rad="177800">
                    <a:schemeClr val="tx1"/>
                  </a:glow>
                </a:effectLst>
                <a:latin typeface="Arial" charset="0"/>
                <a:ea typeface="ＭＳ Ｐゴシック" charset="0"/>
              </a:rPr>
              <a:t>Pornography</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1396" t="34308" r="41926" b="52700"/>
              <a:stretch/>
            </p:blipFill>
            <p:spPr bwMode="auto">
              <a:xfrm>
                <a:off x="228600" y="1165225"/>
                <a:ext cx="838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1396" t="34308" r="41926" b="52700"/>
              <a:stretch/>
            </p:blipFill>
            <p:spPr bwMode="auto">
              <a:xfrm>
                <a:off x="35276" y="32004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1396" t="34308" r="41926" b="52700"/>
              <a:stretch/>
            </p:blipFill>
            <p:spPr bwMode="auto">
              <a:xfrm>
                <a:off x="5181600" y="3183123"/>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1396" t="34308" r="41926" b="52700"/>
              <a:stretch/>
            </p:blipFill>
            <p:spPr bwMode="auto">
              <a:xfrm>
                <a:off x="6969476" y="48768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1396" t="34308" r="41926" b="52700"/>
              <a:stretch/>
            </p:blipFill>
            <p:spPr bwMode="auto">
              <a:xfrm>
                <a:off x="1524000" y="4952999"/>
                <a:ext cx="246907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0744" t="12424" r="45010" b="69479"/>
              <a:stretch/>
            </p:blipFill>
            <p:spPr bwMode="auto">
              <a:xfrm>
                <a:off x="238954" y="1747653"/>
                <a:ext cx="7315200" cy="122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0744" t="12424" r="45010" b="69479"/>
              <a:stretch/>
            </p:blipFill>
            <p:spPr bwMode="auto">
              <a:xfrm flipV="1">
                <a:off x="7443947" y="2057400"/>
                <a:ext cx="25933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3">
                <a:extLst>
                  <a:ext uri="{28A0092B-C50C-407E-A947-70E740481C1C}">
                    <a14:useLocalDpi xmlns:a14="http://schemas.microsoft.com/office/drawing/2010/main" val="0"/>
                  </a:ext>
                </a:extLst>
              </a:blip>
              <a:srcRect l="40744" t="12424" r="45010" b="69479"/>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r>
              <a:rPr lang="en-US" sz="2400" dirty="0" smtClean="0">
                <a:solidFill>
                  <a:srgbClr val="000000"/>
                </a:solidFill>
                <a:effectLst/>
              </a:rPr>
              <a:t>THE AVE PORN SITE VISIT </a:t>
            </a:r>
            <a:r>
              <a:rPr lang="en-US" sz="2400" dirty="0" smtClean="0">
                <a:solidFill>
                  <a:srgbClr val="FF6600"/>
                </a:solidFill>
                <a:effectLst/>
              </a:rPr>
              <a:t>LASTS 6 MINUTES &amp; 29 SECONDS.</a:t>
            </a:r>
            <a:endParaRPr lang="en-US" sz="2400" dirty="0">
              <a:solidFill>
                <a:srgbClr val="FF6600"/>
              </a:solidFill>
              <a:effectLst/>
            </a:endParaRPr>
          </a:p>
        </p:txBody>
      </p:sp>
      <p:sp>
        <p:nvSpPr>
          <p:cNvPr id="16" name="TextBox 15"/>
          <p:cNvSpPr txBox="1"/>
          <p:nvPr/>
        </p:nvSpPr>
        <p:spPr>
          <a:xfrm>
            <a:off x="-52189" y="1762033"/>
            <a:ext cx="3775026" cy="1015663"/>
          </a:xfrm>
          <a:prstGeom prst="rect">
            <a:avLst/>
          </a:prstGeom>
          <a:noFill/>
        </p:spPr>
        <p:txBody>
          <a:bodyPr wrap="square" rtlCol="0">
            <a:spAutoFit/>
          </a:bodyPr>
          <a:lstStyle/>
          <a:p>
            <a:pPr algn="ctr" defTabSz="914400" fontAlgn="base">
              <a:spcBef>
                <a:spcPct val="0"/>
              </a:spcBef>
              <a:spcAft>
                <a:spcPct val="0"/>
              </a:spcAft>
            </a:pPr>
            <a:r>
              <a:rPr lang="en-US" sz="2000" b="1"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LEAST POPULAR</a:t>
            </a:r>
            <a:r>
              <a:rPr lang="en-US" sz="2000" b="1"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 DAY OF THE YEAR TO VIEW PORN IS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endPar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17" name="TextBox 16"/>
          <p:cNvSpPr txBox="1"/>
          <p:nvPr/>
        </p:nvSpPr>
        <p:spPr>
          <a:xfrm>
            <a:off x="3931772" y="1762033"/>
            <a:ext cx="3612260" cy="1015663"/>
          </a:xfrm>
          <a:prstGeom prst="rect">
            <a:avLst/>
          </a:prstGeom>
          <a:noFill/>
        </p:spPr>
        <p:txBody>
          <a:bodyPr wrap="square" rtlCol="0">
            <a:spAutoFit/>
          </a:bodyPr>
          <a:lstStyle/>
          <a:p>
            <a:pPr algn="ctr" defTabSz="914400" fontAlgn="base">
              <a:spcBef>
                <a:spcPct val="0"/>
              </a:spcBef>
              <a:spcAft>
                <a:spcPct val="0"/>
              </a:spcAft>
            </a:pPr>
            <a:r>
              <a:rPr lang="en-US" sz="2000" b="1"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MOST POPULAR </a:t>
            </a:r>
            <a:r>
              <a:rPr lang="en-US" sz="2000" b="1"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DAY OF THE WEEK TO VIEW PORN IS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endPar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13" name="TextBox 12"/>
          <p:cNvSpPr txBox="1"/>
          <p:nvPr/>
        </p:nvSpPr>
        <p:spPr>
          <a:xfrm>
            <a:off x="25153" y="3202466"/>
            <a:ext cx="1641124"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000000"/>
                </a:solidFill>
                <a:effectLst>
                  <a:outerShdw blurRad="38100" dist="38100" dir="2700000" algn="tl">
                    <a:srgbClr val="000000">
                      <a:alpha val="43137"/>
                    </a:srgbClr>
                  </a:outerShdw>
                </a:effectLst>
                <a:latin typeface="Showcard Gothic" pitchFamily="82" charset="0"/>
                <a:ea typeface="MS PGothic" pitchFamily="34" charset="-128"/>
              </a:rPr>
              <a:t>LOWEST</a:t>
            </a:r>
            <a:endPar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endParaRPr>
          </a:p>
        </p:txBody>
      </p:sp>
      <p:sp>
        <p:nvSpPr>
          <p:cNvPr id="20" name="TextBox 19"/>
          <p:cNvSpPr txBox="1"/>
          <p:nvPr/>
        </p:nvSpPr>
        <p:spPr>
          <a:xfrm>
            <a:off x="4971503" y="3180695"/>
            <a:ext cx="1841098"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000000"/>
                </a:solidFill>
                <a:effectLst>
                  <a:outerShdw blurRad="38100" dist="38100" dir="2700000" algn="tl">
                    <a:srgbClr val="000000">
                      <a:alpha val="43137"/>
                    </a:srgbClr>
                  </a:outerShdw>
                </a:effectLst>
                <a:latin typeface="Showcard Gothic" pitchFamily="82" charset="0"/>
                <a:ea typeface="MS PGothic" pitchFamily="34" charset="-128"/>
              </a:rPr>
              <a:t>HIGHEST</a:t>
            </a:r>
            <a:endPar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9478434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sz="5400"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1004023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en-US" dirty="0" smtClean="0"/>
              <a:t>Ephesus City Layout</a:t>
            </a:r>
            <a:endParaRPr lang="en-US" dirty="0"/>
          </a:p>
        </p:txBody>
      </p:sp>
    </p:spTree>
    <p:extLst>
      <p:ext uri="{BB962C8B-B14F-4D97-AF65-F5344CB8AC3E}">
        <p14:creationId xmlns:p14="http://schemas.microsoft.com/office/powerpoint/2010/main" val="2275436028"/>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 in the Church</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284056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450359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smtClean="0">
                <a:latin typeface="Alan Den"/>
                <a:cs typeface="Alan Den"/>
              </a:rPr>
              <a:t>If Jesus wrote a letter to </a:t>
            </a:r>
            <a:r>
              <a:rPr lang="en-US" b="1" dirty="0" smtClean="0">
                <a:solidFill>
                  <a:srgbClr val="FFFF00"/>
                </a:solidFill>
                <a:latin typeface="Alan Den"/>
                <a:cs typeface="Alan Den"/>
              </a:rPr>
              <a:t>our</a:t>
            </a:r>
            <a:r>
              <a:rPr lang="en-US" b="1" dirty="0" smtClean="0">
                <a:latin typeface="Alan Den"/>
                <a:cs typeface="Alan Den"/>
              </a:rPr>
              <a:t> church, </a:t>
            </a:r>
            <a:br>
              <a:rPr lang="en-US" b="1" dirty="0" smtClean="0">
                <a:latin typeface="Alan Den"/>
                <a:cs typeface="Alan Den"/>
              </a:rPr>
            </a:br>
            <a:r>
              <a:rPr lang="en-US" sz="5400" b="1" dirty="0" smtClean="0">
                <a:solidFill>
                  <a:srgbClr val="FFFF00"/>
                </a:solidFill>
                <a:latin typeface="Alan Den"/>
                <a:cs typeface="Alan Den"/>
              </a:rPr>
              <a:t>w</a:t>
            </a:r>
            <a:r>
              <a:rPr lang="en-US" sz="5400" b="1" dirty="0" smtClean="0">
                <a:latin typeface="Alan Den"/>
                <a:cs typeface="Alan Den"/>
              </a:rPr>
              <a:t>hat </a:t>
            </a:r>
            <a:r>
              <a:rPr lang="en-US" sz="5400" b="1" dirty="0" smtClean="0">
                <a:solidFill>
                  <a:srgbClr val="FFFF00"/>
                </a:solidFill>
                <a:latin typeface="Alan Den"/>
                <a:cs typeface="Alan Den"/>
              </a:rPr>
              <a:t>w</a:t>
            </a:r>
            <a:r>
              <a:rPr lang="en-US" sz="5400" b="1" dirty="0" smtClean="0">
                <a:latin typeface="Alan Den"/>
                <a:cs typeface="Alan Den"/>
              </a:rPr>
              <a:t>ould </a:t>
            </a:r>
            <a:r>
              <a:rPr lang="en-US" sz="5400" b="1" dirty="0" smtClean="0">
                <a:solidFill>
                  <a:srgbClr val="FFFF00"/>
                </a:solidFill>
                <a:latin typeface="Alan Den"/>
                <a:cs typeface="Alan Den"/>
              </a:rPr>
              <a:t>J</a:t>
            </a:r>
            <a:r>
              <a:rPr lang="en-US" sz="5400" b="1" dirty="0" smtClean="0">
                <a:latin typeface="Alan Den"/>
                <a:cs typeface="Alan Den"/>
              </a:rPr>
              <a:t>esus </a:t>
            </a:r>
            <a:r>
              <a:rPr lang="en-US" sz="5400" b="1" dirty="0" smtClean="0">
                <a:solidFill>
                  <a:srgbClr val="FFFF00"/>
                </a:solidFill>
                <a:latin typeface="Alan Den"/>
                <a:cs typeface="Alan Den"/>
              </a:rPr>
              <a:t>s</a:t>
            </a:r>
            <a:r>
              <a:rPr lang="en-US" sz="5400" b="1" dirty="0" smtClean="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err="1" smtClean="0">
                <a:solidFill>
                  <a:srgbClr val="000000"/>
                </a:solidFill>
                <a:latin typeface="Times New Roman"/>
                <a:ea typeface="ＭＳ Ｐゴシック" charset="0"/>
                <a:cs typeface="Times New Roman"/>
              </a:rPr>
              <a:t>Khải</a:t>
            </a:r>
            <a:r>
              <a:rPr lang="en-US" sz="7200" dirty="0" smtClean="0">
                <a:solidFill>
                  <a:srgbClr val="000000"/>
                </a:solidFill>
                <a:latin typeface="Times New Roman"/>
                <a:ea typeface="ＭＳ Ｐゴシック" charset="0"/>
                <a:cs typeface="Times New Roman"/>
              </a:rPr>
              <a:t> </a:t>
            </a:r>
            <a:r>
              <a:rPr lang="en-US" sz="7200" dirty="0" err="1" smtClean="0">
                <a:solidFill>
                  <a:srgbClr val="000000"/>
                </a:solidFill>
                <a:latin typeface="Times New Roman"/>
                <a:ea typeface="ＭＳ Ｐゴシック" charset="0"/>
                <a:cs typeface="Times New Roman"/>
              </a:rPr>
              <a:t>huye</a:t>
            </a:r>
            <a:r>
              <a:rPr lang="en-US" sz="7200" dirty="0" smtClean="0">
                <a:solidFill>
                  <a:srgbClr val="000000"/>
                </a:solidFill>
                <a:latin typeface="Times New Roman"/>
                <a:ea typeface="ＭＳ Ｐゴシック" charset="0"/>
                <a:cs typeface="Times New Roman"/>
              </a:rPr>
              <a:t>̂̀n</a:t>
            </a:r>
            <a:endParaRPr lang="en-US" sz="7200"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883654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52756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latin typeface="Times New Roman"/>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smtClean="0">
                <a:latin typeface="Arial" charset="0"/>
                <a:ea typeface="ＭＳ Ｐゴシック" charset="0"/>
              </a:rPr>
              <a:t>Jesus had authority over and wrote </a:t>
            </a:r>
            <a:r>
              <a:rPr lang="en-US" b="1" dirty="0">
                <a:latin typeface="Arial" charset="0"/>
                <a:ea typeface="ＭＳ Ｐゴシック" charset="0"/>
              </a:rPr>
              <a:t>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1952390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sz="6000" b="1" dirty="0" err="1" smtClean="0">
                <a:effectLst>
                  <a:glow rad="177800">
                    <a:schemeClr val="tx1"/>
                  </a:glow>
                </a:effectLst>
                <a:latin typeface="Arial" charset="0"/>
                <a:ea typeface="ＭＳ Ｐゴシック" charset="0"/>
              </a:rPr>
              <a:t>Khải</a:t>
            </a:r>
            <a:r>
              <a:rPr lang="en-US" sz="6000" b="1" dirty="0" smtClean="0">
                <a:effectLst>
                  <a:glow rad="177800">
                    <a:schemeClr val="tx1"/>
                  </a:glow>
                </a:effectLst>
                <a:latin typeface="Arial" charset="0"/>
                <a:ea typeface="ＭＳ Ｐゴシック" charset="0"/>
              </a:rPr>
              <a:t> </a:t>
            </a:r>
            <a:r>
              <a:rPr lang="en-US" sz="6000" b="1" dirty="0" err="1" smtClean="0">
                <a:effectLst>
                  <a:glow rad="177800">
                    <a:schemeClr val="tx1"/>
                  </a:glow>
                </a:effectLst>
                <a:latin typeface="Arial" charset="0"/>
                <a:ea typeface="ＭＳ Ｐゴシック" charset="0"/>
              </a:rPr>
              <a:t>huye</a:t>
            </a:r>
            <a:r>
              <a:rPr lang="en-US" sz="6000" b="1" dirty="0" smtClean="0">
                <a:effectLst>
                  <a:glow rad="177800">
                    <a:schemeClr val="tx1"/>
                  </a:glow>
                </a:effectLst>
                <a:latin typeface="Arial" charset="0"/>
                <a:ea typeface="ＭＳ Ｐゴシック" charset="0"/>
              </a:rPr>
              <a:t>̂̀n 2:18-29 Structure</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Negative</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Positive</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Negative</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Positive</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620652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smtClean="0">
                <a:effectLst>
                  <a:glow rad="177800">
                    <a:schemeClr val="tx1"/>
                  </a:glow>
                </a:effectLst>
                <a:latin typeface="Arial" charset="0"/>
                <a:ea typeface="ＭＳ Ｐゴシック" charset="0"/>
              </a:rPr>
              <a:t>I.  Jesus </a:t>
            </a:r>
            <a:r>
              <a:rPr lang="en-US" sz="5400" b="1" dirty="0">
                <a:solidFill>
                  <a:srgbClr val="FFFF00"/>
                </a:solidFill>
                <a:effectLst>
                  <a:glow rad="177800">
                    <a:schemeClr val="tx1"/>
                  </a:glow>
                </a:effectLst>
                <a:latin typeface="Arial" charset="0"/>
                <a:ea typeface="ＭＳ Ｐゴシック" charset="0"/>
              </a:rPr>
              <a:t>judges</a:t>
            </a:r>
            <a:r>
              <a:rPr lang="en-US" sz="5400" b="1" dirty="0">
                <a:effectLst>
                  <a:glow rad="177800">
                    <a:schemeClr val="tx1"/>
                  </a:glow>
                </a:effectLst>
                <a:latin typeface="Arial" charset="0"/>
                <a:ea typeface="ＭＳ Ｐゴシック" charset="0"/>
              </a:rPr>
              <a:t> sin in believers (2:18</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25804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Thyatira (Rev. 2:18-29)</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02330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smtClean="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35298" r="42914" b="35284"/>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6705600" y="3200400"/>
            <a:ext cx="25146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smtClean="0"/>
              <a:t>Many Christians died rather than compromise in guild festivities.</a:t>
            </a: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smtClean="0"/>
              <a:t>Thyatira was famous for its purple dyes and guilds for tanners, dyers, woolen and linen workers.  These led to an extensive use of clay pots and pagan celebrations. </a:t>
            </a:r>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315041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 Centre</a:t>
            </a:r>
            <a:r>
              <a:rPr lang="en-US" baseline="0" dirty="0" smtClean="0"/>
              <a:t> of Culture</a:t>
            </a:r>
            <a:endParaRPr lang="en-US" dirty="0"/>
          </a:p>
        </p:txBody>
      </p:sp>
    </p:spTree>
    <p:extLst>
      <p:ext uri="{BB962C8B-B14F-4D97-AF65-F5344CB8AC3E}">
        <p14:creationId xmlns:p14="http://schemas.microsoft.com/office/powerpoint/2010/main" val="1941168524"/>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smtClean="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r="42785" b="71790"/>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SG" dirty="0"/>
              <a:t>Thyatira had more trade guilds than </a:t>
            </a:r>
            <a:r>
              <a:rPr lang="en-SG" dirty="0" smtClean="0"/>
              <a:t>any </a:t>
            </a:r>
            <a:r>
              <a:rPr lang="en-SG" dirty="0"/>
              <a:t>other city.  Such guilds supported the pagan gods, so Christians had trouble supporting themselves</a:t>
            </a:r>
            <a:r>
              <a:rPr lang="en-SG" dirty="0" smtClean="0"/>
              <a:t>.</a:t>
            </a: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555615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412670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en-US" sz="4000" b="1" dirty="0" smtClean="0">
                <a:effectLst>
                  <a:glow rad="101600">
                    <a:schemeClr val="bg1"/>
                  </a:glow>
                </a:effectLst>
                <a:latin typeface="Arial"/>
                <a:cs typeface="Arial"/>
              </a:rPr>
              <a:t>Description of Christ</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vi-VN" sz="2800" dirty="0" smtClean="0"/>
              <a:t> Ngươi cũng hãy viết thơ cho thiên sứ của Hội thánh Thi-a-ti-rơ rằng: Nầy là lời phán của Con Đức Chúa Trời, là Đấng mắt như ngọn lửa, và chơn như đồng sáng:</a:t>
            </a:r>
            <a:r>
              <a:rPr lang="en-US" sz="2800" b="1" dirty="0" smtClean="0">
                <a:effectLst>
                  <a:glow rad="101600">
                    <a:schemeClr val="bg1"/>
                  </a:glow>
                </a:effectLst>
                <a:latin typeface="Arial"/>
                <a:cs typeface="Arial"/>
              </a:rPr>
              <a:t>(2:18)</a:t>
            </a:r>
            <a:endParaRPr lang="en-US" sz="2800" b="1" dirty="0">
              <a:effectLst>
                <a:glow rad="101600">
                  <a:schemeClr val="bg1"/>
                </a:glow>
              </a:effectLst>
              <a:latin typeface="Arial"/>
              <a:cs typeface="Arial"/>
            </a:endParaRPr>
          </a:p>
        </p:txBody>
      </p:sp>
    </p:spTree>
    <p:extLst>
      <p:ext uri="{BB962C8B-B14F-4D97-AF65-F5344CB8AC3E}">
        <p14:creationId xmlns:p14="http://schemas.microsoft.com/office/powerpoint/2010/main" val="17987418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Jesus </a:t>
            </a:r>
            <a:r>
              <a:rPr lang="en-US" sz="5400" b="1" dirty="0">
                <a:solidFill>
                  <a:srgbClr val="FFFF00"/>
                </a:solidFill>
                <a:effectLst>
                  <a:glow rad="177800">
                    <a:schemeClr val="tx1"/>
                  </a:glow>
                </a:effectLst>
                <a:latin typeface="Arial" charset="0"/>
                <a:ea typeface="ＭＳ Ｐゴシック" charset="0"/>
              </a:rPr>
              <a:t>commends</a:t>
            </a:r>
            <a:r>
              <a:rPr lang="en-US" sz="5400" b="1" dirty="0">
                <a:effectLst>
                  <a:glow rad="177800">
                    <a:schemeClr val="tx1"/>
                  </a:glow>
                </a:effectLst>
                <a:latin typeface="Arial" charset="0"/>
                <a:ea typeface="ＭＳ Ｐゴシック" charset="0"/>
              </a:rPr>
              <a:t> service for Christ (2:19).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3530190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72251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3200" b="1" dirty="0" smtClean="0">
                <a:solidFill>
                  <a:schemeClr val="tx2">
                    <a:lumMod val="50000"/>
                  </a:schemeClr>
                </a:solidFill>
                <a:effectLst>
                  <a:glow rad="152400">
                    <a:schemeClr val="accent6"/>
                  </a:glow>
                </a:effectLst>
                <a:latin typeface="Arial"/>
                <a:cs typeface="Arial"/>
              </a:rPr>
              <a:t>"</a:t>
            </a:r>
            <a:r>
              <a:rPr lang="vi-VN" sz="3200" dirty="0" smtClean="0">
                <a:solidFill>
                  <a:schemeClr val="tx2">
                    <a:lumMod val="50000"/>
                  </a:schemeClr>
                </a:solidFill>
              </a:rPr>
              <a:t> ta biết công việc ngươi, lòng thương yêu ngươi, đức tin ngươi, sự hầu việc trung tín ngươi, lòng nhịn nhục ngươi, và công việc sau rốt ngươi còn nhiều hơn công việc ban đầu nữa.</a:t>
            </a:r>
            <a:r>
              <a:rPr lang="en-US" sz="3200" dirty="0" smtClean="0">
                <a:solidFill>
                  <a:schemeClr val="tx2">
                    <a:lumMod val="50000"/>
                  </a:schemeClr>
                </a:solidFill>
              </a:rPr>
              <a:t/>
            </a:r>
            <a:br>
              <a:rPr lang="en-US" sz="3200" dirty="0" smtClean="0">
                <a:solidFill>
                  <a:schemeClr val="tx2">
                    <a:lumMod val="50000"/>
                  </a:schemeClr>
                </a:solidFill>
              </a:rPr>
            </a:br>
            <a:r>
              <a:rPr lang="en-US" sz="3200" dirty="0" smtClean="0">
                <a:solidFill>
                  <a:schemeClr val="tx2">
                    <a:lumMod val="50000"/>
                  </a:schemeClr>
                </a:solidFill>
              </a:rPr>
              <a:t>Rev. 2:19</a:t>
            </a:r>
            <a:r>
              <a:rPr lang="vi-VN" sz="3200" dirty="0" smtClean="0">
                <a:solidFill>
                  <a:schemeClr val="tx2">
                    <a:lumMod val="50000"/>
                  </a:schemeClr>
                </a:solidFill>
              </a:rPr>
              <a:t> </a:t>
            </a:r>
            <a:endParaRPr lang="en-US" sz="3200" b="1" dirty="0">
              <a:solidFill>
                <a:schemeClr val="tx2">
                  <a:lumMod val="50000"/>
                </a:schemeClr>
              </a:solidFill>
              <a:effectLst>
                <a:glow rad="152400">
                  <a:schemeClr val="accent6"/>
                </a:glow>
              </a:effectLst>
              <a:latin typeface="Arial"/>
              <a:cs typeface="Arial"/>
            </a:endParaRPr>
          </a:p>
        </p:txBody>
      </p:sp>
    </p:spTree>
    <p:extLst>
      <p:ext uri="{BB962C8B-B14F-4D97-AF65-F5344CB8AC3E}">
        <p14:creationId xmlns:p14="http://schemas.microsoft.com/office/powerpoint/2010/main" val="35513218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en-US" sz="4000" b="1" dirty="0" smtClean="0">
                <a:solidFill>
                  <a:srgbClr val="FFFFFF"/>
                </a:solidFill>
                <a:effectLst/>
                <a:latin typeface="Tahoma" charset="0"/>
              </a:rPr>
              <a:t>Who should be commended among us?</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5773288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rgbClr val="FFFFFF"/>
                </a:solidFill>
                <a:effectLst/>
                <a:latin typeface="Tahoma" charset="0"/>
              </a:rPr>
              <a:t>Miriam Burnett</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557398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smtClean="0">
                <a:solidFill>
                  <a:srgbClr val="FFFFFF"/>
                </a:solidFill>
                <a:effectLst/>
                <a:latin typeface="Tahoma" charset="0"/>
              </a:rPr>
              <a:t>Lewis, Barbara &amp; Christine Winkler</a:t>
            </a:r>
            <a:endParaRPr lang="en-US" sz="3600" b="1" dirty="0">
              <a:solidFill>
                <a:srgbClr val="FFFFFF"/>
              </a:solidFill>
              <a:effectLst/>
              <a:latin typeface="Tahoma" charset="0"/>
            </a:endParaRPr>
          </a:p>
        </p:txBody>
      </p:sp>
    </p:spTree>
    <p:extLst>
      <p:ext uri="{BB962C8B-B14F-4D97-AF65-F5344CB8AC3E}">
        <p14:creationId xmlns:p14="http://schemas.microsoft.com/office/powerpoint/2010/main" val="24018290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4808538" y="5486400"/>
            <a:ext cx="3654425" cy="949325"/>
          </a:xfrm>
          <a:noFill/>
        </p:spPr>
        <p:txBody>
          <a:bodyPr wrap="none" anchor="t">
            <a:spAutoFit/>
          </a:bodyPr>
          <a:lstStyle/>
          <a:p>
            <a:pPr algn="l" eaLnBrk="1" hangingPunct="1"/>
            <a:r>
              <a:rPr lang="en-US" sz="5400">
                <a:solidFill>
                  <a:srgbClr val="FFFF99"/>
                </a:solidFill>
                <a:latin typeface="Paganini" charset="0"/>
                <a:ea typeface="ＭＳ Ｐゴシック" charset="0"/>
                <a:cs typeface="ＭＳ Ｐゴシック" charset="0"/>
              </a:rPr>
              <a:t>Photo Album</a:t>
            </a:r>
          </a:p>
        </p:txBody>
      </p:sp>
    </p:spTree>
    <p:extLst>
      <p:ext uri="{BB962C8B-B14F-4D97-AF65-F5344CB8AC3E}">
        <p14:creationId xmlns:p14="http://schemas.microsoft.com/office/powerpoint/2010/main" val="2941027696"/>
      </p:ext>
    </p:extLst>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6456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5107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754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6054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074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smtClean="0">
                <a:solidFill>
                  <a:srgbClr val="FFFFFF"/>
                </a:solidFill>
                <a:effectLst/>
                <a:latin typeface="Tahoma" charset="0"/>
              </a:rPr>
              <a:t>Susan Griffith</a:t>
            </a:r>
            <a:endParaRPr lang="en-US" sz="4000" b="1" dirty="0">
              <a:solidFill>
                <a:srgbClr val="FFFFFF"/>
              </a:solidFill>
              <a:effectLst/>
              <a:latin typeface="Tahoma" charset="0"/>
            </a:endParaRP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5959528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Excellent</a:t>
            </a:r>
            <a:endParaRPr lang="en-US" sz="4000" b="1" dirty="0">
              <a:solidFill>
                <a:srgbClr val="000000"/>
              </a:solidFill>
              <a:effectLst/>
              <a:latin typeface="Arial"/>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Very Good</a:t>
            </a:r>
            <a:endParaRPr lang="en-US" sz="4000" b="1" dirty="0">
              <a:solidFill>
                <a:srgbClr val="000000"/>
              </a:solidFill>
              <a:effectLst/>
              <a:latin typeface="Arial"/>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Good</a:t>
            </a:r>
            <a:endParaRPr lang="en-US" sz="4000" b="1" dirty="0">
              <a:solidFill>
                <a:srgbClr val="000000"/>
              </a:solidFill>
              <a:effectLst/>
              <a:latin typeface="Arial"/>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Average</a:t>
            </a:r>
            <a:endParaRPr lang="en-US" sz="4000" b="1" dirty="0">
              <a:solidFill>
                <a:srgbClr val="000000"/>
              </a:solidFill>
              <a:effectLst/>
              <a:latin typeface="Arial"/>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Poor</a:t>
            </a:r>
            <a:endParaRPr lang="en-US" sz="4000" b="1" dirty="0">
              <a:solidFill>
                <a:srgbClr val="000000"/>
              </a:solidFill>
              <a:effectLst/>
              <a:latin typeface="Arial"/>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en-US" sz="5400" b="1" dirty="0" smtClean="0">
                <a:solidFill>
                  <a:srgbClr val="800000"/>
                </a:solidFill>
                <a:effectLst/>
                <a:latin typeface="Tahoma" charset="0"/>
              </a:rPr>
              <a:t>Jesus knows!</a:t>
            </a:r>
            <a:endParaRPr lang="en-US" sz="5400" b="1" dirty="0">
              <a:solidFill>
                <a:srgbClr val="800000"/>
              </a:solidFill>
              <a:effectLst/>
              <a:latin typeface="Tahoma" charset="0"/>
            </a:endParaRPr>
          </a:p>
        </p:txBody>
      </p:sp>
    </p:spTree>
    <p:extLst>
      <p:ext uri="{BB962C8B-B14F-4D97-AF65-F5344CB8AC3E}">
        <p14:creationId xmlns:p14="http://schemas.microsoft.com/office/powerpoint/2010/main" val="25035532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165420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Jesus </a:t>
            </a:r>
            <a:r>
              <a:rPr lang="en-US" sz="5400" b="1" dirty="0">
                <a:solidFill>
                  <a:srgbClr val="FFFF00"/>
                </a:solidFill>
                <a:effectLst>
                  <a:glow rad="177800">
                    <a:schemeClr val="tx1"/>
                  </a:glow>
                </a:effectLst>
                <a:latin typeface="Arial" charset="0"/>
                <a:ea typeface="ＭＳ Ｐゴシック" charset="0"/>
              </a:rPr>
              <a:t>discerns</a:t>
            </a:r>
            <a:r>
              <a:rPr lang="en-US" sz="5400" b="1" dirty="0">
                <a:effectLst>
                  <a:glow rad="177800">
                    <a:schemeClr val="tx1"/>
                  </a:glow>
                </a:effectLst>
                <a:latin typeface="Arial" charset="0"/>
                <a:ea typeface="ＭＳ Ｐゴシック" charset="0"/>
              </a:rPr>
              <a:t> between unfaithful and faithful believers (2:20-25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97950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775082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smtClean="0"/>
              <a:t>Artemis, Goddess of Fertility</a:t>
            </a:r>
            <a:endParaRPr lang="en-US" dirty="0"/>
          </a:p>
        </p:txBody>
      </p:sp>
    </p:spTree>
    <p:extLst>
      <p:ext uri="{BB962C8B-B14F-4D97-AF65-F5344CB8AC3E}">
        <p14:creationId xmlns:p14="http://schemas.microsoft.com/office/powerpoint/2010/main" val="287363413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a:noFill/>
          <a:ln>
            <a:noFill/>
          </a:ln>
        </p:spPr>
        <p:txBody>
          <a:bodyPr vert="horz" wrap="square" lIns="91440" tIns="45720" rIns="91440" bIns="45720" numCol="1" anchor="ctr" anchorCtr="0" compatLnSpc="1">
            <a:prstTxWarp prst="textNoShape">
              <a:avLst/>
            </a:prstTxWarp>
          </a:bodyPr>
          <a:lstStyle/>
          <a:p>
            <a:r>
              <a:rPr lang="vi-VN" sz="4000" b="1" dirty="0">
                <a:effectLst>
                  <a:glow rad="177800">
                    <a:schemeClr val="tx1"/>
                  </a:glow>
                </a:effectLst>
                <a:latin typeface="Arial" charset="0"/>
                <a:ea typeface="ＭＳ Ｐゴシック" charset="0"/>
              </a:rPr>
              <a:t> Nhưng điều ta trách ngươi, ấy là ngươi còn dung cho Giê-sa-bên, người nữ ấy xưng mình là tiên tri, dạy dỗ và phỉnh phờ tôi tớ ta, đặng rủ chúng nó phạm tà dâm, và ăn thịt cúng thần tượng. </a:t>
            </a:r>
            <a:br>
              <a:rPr lang="vi-VN" sz="4000" b="1" dirty="0">
                <a:effectLst>
                  <a:glow rad="177800">
                    <a:schemeClr val="tx1"/>
                  </a:glow>
                </a:effectLst>
                <a:latin typeface="Arial" charset="0"/>
                <a:ea typeface="ＭＳ Ｐゴシック" charset="0"/>
              </a:rPr>
            </a:br>
            <a:r>
              <a:rPr lang="vi-VN" sz="4000" b="1" dirty="0" smtClean="0">
                <a:effectLst>
                  <a:glow rad="177800">
                    <a:schemeClr val="tx1"/>
                  </a:glow>
                </a:effectLst>
                <a:latin typeface="Arial" charset="0"/>
                <a:ea typeface="ＭＳ Ｐゴシック" charset="0"/>
              </a:rPr>
              <a:t>2</a:t>
            </a:r>
            <a:r>
              <a:rPr lang="vi-VN" sz="4000" b="1" dirty="0">
                <a:effectLst>
                  <a:glow rad="177800">
                    <a:schemeClr val="tx1"/>
                  </a:glow>
                </a:effectLst>
                <a:latin typeface="Arial" charset="0"/>
                <a:ea typeface="ＭＳ Ｐゴシック" charset="0"/>
              </a:rPr>
              <a:t>:21  Ta đã cho nó thì giờ để ăn năn, mà nó chẳng muốn ăn năn điều tà dâm nó! </a:t>
            </a:r>
            <a:br>
              <a:rPr lang="vi-V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(2:20-</a:t>
            </a:r>
            <a:r>
              <a:rPr lang="en-US" sz="4000" b="1" dirty="0" smtClean="0">
                <a:effectLst>
                  <a:glow rad="177800">
                    <a:schemeClr val="tx1"/>
                  </a:glow>
                </a:effectLst>
                <a:latin typeface="Arial" charset="0"/>
                <a:ea typeface="ＭＳ Ｐゴシック" charset="0"/>
              </a:rPr>
              <a:t>21)</a:t>
            </a:r>
            <a:endParaRPr lang="en-US" sz="4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2648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en-US" b="1" dirty="0" smtClean="0">
                <a:effectLst>
                  <a:glow rad="177800">
                    <a:schemeClr val="tx1"/>
                  </a:glow>
                </a:effectLst>
                <a:latin typeface="Arial" charset="0"/>
                <a:ea typeface="ＭＳ Ｐゴシック" charset="0"/>
              </a:rPr>
              <a:t>Who was Jezebel?</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81370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5078314"/>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smtClean="0">
                <a:solidFill>
                  <a:srgbClr val="FFFFFF"/>
                </a:solidFill>
                <a:latin typeface="Tempus Sans ITC" charset="0"/>
              </a:rPr>
              <a:t>Elijah confronted 850 of Jezebel</a:t>
            </a:r>
            <a:r>
              <a:rPr lang="fr-FR" sz="3600" b="1" dirty="0" smtClean="0">
                <a:solidFill>
                  <a:srgbClr val="FFFFFF"/>
                </a:solidFill>
                <a:latin typeface="Tempus Sans ITC" charset="0"/>
              </a:rPr>
              <a:t>'</a:t>
            </a:r>
            <a:r>
              <a:rPr lang="en-US" sz="3600" b="1" dirty="0" smtClean="0">
                <a:solidFill>
                  <a:srgbClr val="FFFFFF"/>
                </a:solidFill>
                <a:latin typeface="Tempus Sans ITC" charset="0"/>
              </a:rPr>
              <a:t>s prophets at the end of a 3.5 year drought in the land of the </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thunder god</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 and </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rain god.</a:t>
            </a:r>
            <a:r>
              <a:rPr lang="en-US" altLang="ja-JP" sz="3600" b="1" dirty="0" smtClean="0">
                <a:solidFill>
                  <a:srgbClr val="FFFFFF"/>
                </a:solidFill>
                <a:latin typeface="Tempus Sans ITC" charset="0"/>
              </a:rPr>
              <a:t>"</a:t>
            </a:r>
            <a:endParaRPr lang="en-US" sz="3600" b="1" dirty="0" smtClean="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Dan</a:t>
            </a: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Baal</a:t>
            </a: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en-US" sz="3600" b="1" i="1" dirty="0" smtClean="0">
                <a:solidFill>
                  <a:srgbClr val="FFFFFF"/>
                </a:solidFill>
                <a:latin typeface="Tempus Sans ITC" pitchFamily="82" charset="0"/>
                <a:ea typeface="ＭＳ Ｐゴシック" charset="0"/>
                <a:cs typeface="ＭＳ Ｐゴシック" charset="0"/>
              </a:rPr>
              <a:t>1 Kings 16:31-33</a:t>
            </a:r>
            <a:endParaRPr lang="en-US" sz="3600" b="1" i="1" dirty="0">
              <a:solidFill>
                <a:srgbClr val="FFFFFF"/>
              </a:solidFill>
              <a:latin typeface="Tempus Sans ITC" pitchFamily="82" charset="0"/>
              <a:ea typeface="ＭＳ Ｐゴシック" charset="0"/>
              <a:cs typeface="ＭＳ Ｐゴシック" charset="0"/>
            </a:endParaRPr>
          </a:p>
        </p:txBody>
      </p:sp>
    </p:spTree>
    <p:extLst>
      <p:ext uri="{BB962C8B-B14F-4D97-AF65-F5344CB8AC3E}">
        <p14:creationId xmlns:p14="http://schemas.microsoft.com/office/powerpoint/2010/main" val="809521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smtClean="0">
                <a:effectLst>
                  <a:glow rad="177800">
                    <a:schemeClr val="tx1"/>
                  </a:glow>
                </a:effectLst>
                <a:latin typeface="Arial" charset="0"/>
                <a:ea typeface="ＭＳ Ｐゴシック" charset="0"/>
              </a:rPr>
              <a:t>"What </a:t>
            </a:r>
            <a:r>
              <a:rPr lang="en-US" sz="3200" b="1" dirty="0">
                <a:effectLst>
                  <a:glow rad="177800">
                    <a:schemeClr val="tx1"/>
                  </a:glow>
                </a:effectLst>
                <a:latin typeface="Arial" charset="0"/>
                <a:ea typeface="ＭＳ Ｐゴシック" charset="0"/>
              </a:rPr>
              <a:t>was acceptable to that local society was abhorred by Christ. Their departure from morality had gone on for some time (v. 21). The church in Thyatira may have first heard the gospel from Lydia, converted through </a:t>
            </a:r>
            <a:r>
              <a:rPr lang="en-US" sz="3200" b="1" dirty="0" smtClean="0">
                <a:effectLst>
                  <a:glow rad="177800">
                    <a:schemeClr val="tx1"/>
                  </a:glow>
                </a:effectLst>
                <a:latin typeface="Arial" charset="0"/>
                <a:ea typeface="ＭＳ Ｐゴシック" charset="0"/>
              </a:rPr>
              <a:t>Paul</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s </a:t>
            </a:r>
            <a:r>
              <a:rPr lang="en-US" sz="3200" b="1" dirty="0">
                <a:effectLst>
                  <a:glow rad="177800">
                    <a:schemeClr val="tx1"/>
                  </a:glow>
                </a:effectLst>
                <a:latin typeface="Arial" charset="0"/>
                <a:ea typeface="ＭＳ Ｐゴシック" charset="0"/>
              </a:rPr>
              <a:t>ministry (Acts 16:14-15). Interestingly now a woman, a self-claimed </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prophetess,</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 </a:t>
            </a:r>
            <a:r>
              <a:rPr lang="en-US" sz="3200" b="1" dirty="0">
                <a:effectLst>
                  <a:glow rad="177800">
                    <a:schemeClr val="tx1"/>
                  </a:glow>
                </a:effectLst>
                <a:latin typeface="Arial" charset="0"/>
                <a:ea typeface="ＭＳ Ｐゴシック" charset="0"/>
              </a:rPr>
              <a:t>was influencing the church. Her name </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Jezebel</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 </a:t>
            </a:r>
            <a:r>
              <a:rPr lang="en-US" sz="3200" b="1" dirty="0">
                <a:effectLst>
                  <a:glow rad="177800">
                    <a:schemeClr val="tx1"/>
                  </a:glow>
                </a:effectLst>
                <a:latin typeface="Arial" charset="0"/>
                <a:ea typeface="ＭＳ Ｐゴシック" charset="0"/>
              </a:rPr>
              <a:t>suggests that she was corrupting the Thyatira church much like </a:t>
            </a:r>
            <a:r>
              <a:rPr lang="en-US" sz="3200" b="1" dirty="0" smtClean="0">
                <a:effectLst>
                  <a:glow rad="177800">
                    <a:schemeClr val="tx1"/>
                  </a:glow>
                </a:effectLst>
                <a:latin typeface="Arial" charset="0"/>
                <a:ea typeface="ＭＳ Ｐゴシック" charset="0"/>
              </a:rPr>
              <a:t>Ahab</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s </a:t>
            </a:r>
            <a:r>
              <a:rPr lang="en-US" sz="3200" b="1" dirty="0">
                <a:effectLst>
                  <a:glow rad="177800">
                    <a:schemeClr val="tx1"/>
                  </a:glow>
                </a:effectLst>
                <a:latin typeface="Arial" charset="0"/>
                <a:ea typeface="ＭＳ Ｐゴシック" charset="0"/>
              </a:rPr>
              <a:t>wife Jezebel corrupted Israel (1 Kings 16:31-33</a:t>
            </a:r>
            <a:r>
              <a:rPr lang="en-US" sz="3200" b="1" dirty="0" smtClean="0">
                <a:effectLst>
                  <a:glow rad="177800">
                    <a:schemeClr val="tx1"/>
                  </a:glow>
                </a:effectLst>
                <a:latin typeface="Arial" charset="0"/>
                <a:ea typeface="ＭＳ Ｐゴシック" charset="0"/>
              </a:rPr>
              <a:t>)" (Walvoord, </a:t>
            </a:r>
            <a:r>
              <a:rPr lang="en-US" sz="3200" b="1" i="1" dirty="0" smtClean="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343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736123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3365455"/>
            <a:ext cx="9148630" cy="3113464"/>
          </a:xfrm>
        </p:spPr>
        <p:txBody>
          <a:bodyPr/>
          <a:lstStyle/>
          <a:p>
            <a:r>
              <a:rPr lang="en-US" sz="13800" b="1" dirty="0" smtClean="0">
                <a:effectLst>
                  <a:glow rad="444500">
                    <a:schemeClr val="tx1"/>
                  </a:glow>
                </a:effectLst>
                <a:latin typeface="Arial" charset="0"/>
                <a:ea typeface="ＭＳ Ｐゴシック" charset="0"/>
              </a:rPr>
              <a:t>HIV • AIDS</a:t>
            </a:r>
            <a:endParaRPr lang="en-US" sz="138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249818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pPr algn="l"/>
            <a:r>
              <a:rPr lang="en-US" sz="3200" b="1" dirty="0" smtClean="0">
                <a:effectLst>
                  <a:glow rad="177800">
                    <a:schemeClr val="tx1"/>
                  </a:glow>
                </a:effectLst>
                <a:latin typeface="Arial" charset="0"/>
                <a:ea typeface="ＭＳ Ｐゴシック" charset="0"/>
              </a:rPr>
              <a:t>HIV and AIDS worldwide</a:t>
            </a:r>
            <a:endParaRPr lang="en-US" sz="3200" b="1" dirty="0">
              <a:effectLst>
                <a:glow rad="177800">
                  <a:schemeClr val="tx1"/>
                </a:glow>
              </a:effectLst>
              <a:latin typeface="Arial" charset="0"/>
              <a:ea typeface="ＭＳ Ｐゴシック" charset="0"/>
            </a:endParaRPr>
          </a:p>
        </p:txBody>
      </p:sp>
      <p:sp>
        <p:nvSpPr>
          <p:cNvPr id="2" name="TextBox 1"/>
          <p:cNvSpPr txBox="1"/>
          <p:nvPr/>
        </p:nvSpPr>
        <p:spPr>
          <a:xfrm>
            <a:off x="6826706" y="3998673"/>
            <a:ext cx="1673092" cy="584776"/>
          </a:xfrm>
          <a:prstGeom prst="rect">
            <a:avLst/>
          </a:prstGeom>
          <a:solidFill>
            <a:srgbClr val="FF0000"/>
          </a:solidFill>
        </p:spPr>
        <p:txBody>
          <a:bodyPr wrap="square" rtlCol="0">
            <a:spAutoFit/>
          </a:bodyPr>
          <a:lstStyle/>
          <a:p>
            <a:r>
              <a:rPr lang="en-US" sz="1600" b="1" dirty="0" smtClean="0">
                <a:solidFill>
                  <a:srgbClr val="FFFFFF"/>
                </a:solidFill>
                <a:latin typeface="Arial"/>
                <a:cs typeface="Arial"/>
              </a:rPr>
              <a:t>South and Southeast Asia</a:t>
            </a:r>
            <a:endParaRPr lang="en-US" sz="1600" b="1" dirty="0">
              <a:solidFill>
                <a:srgbClr val="FFFFFF"/>
              </a:solidFill>
              <a:latin typeface="Arial"/>
              <a:cs typeface="Arial"/>
            </a:endParaRPr>
          </a:p>
        </p:txBody>
      </p:sp>
    </p:spTree>
    <p:extLst>
      <p:ext uri="{BB962C8B-B14F-4D97-AF65-F5344CB8AC3E}">
        <p14:creationId xmlns:p14="http://schemas.microsoft.com/office/powerpoint/2010/main" val="279074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44" r="14835" b="27087"/>
          <a:stretch/>
        </p:blipFill>
        <p:spPr>
          <a:xfrm>
            <a:off x="0" y="3"/>
            <a:ext cx="9144000" cy="6916219"/>
          </a:xfrm>
          <a:prstGeom prst="rect">
            <a:avLst/>
          </a:prstGeom>
        </p:spPr>
      </p:pic>
      <p:sp>
        <p:nvSpPr>
          <p:cNvPr id="269314" name="Title 1"/>
          <p:cNvSpPr>
            <a:spLocks noGrp="1"/>
          </p:cNvSpPr>
          <p:nvPr>
            <p:ph type="title"/>
          </p:nvPr>
        </p:nvSpPr>
        <p:spPr>
          <a:xfrm>
            <a:off x="-36513" y="3"/>
            <a:ext cx="5441913" cy="6857998"/>
          </a:xfrm>
          <a:noFill/>
        </p:spPr>
        <p:txBody>
          <a:bodyPr/>
          <a:lstStyle/>
          <a:p>
            <a:r>
              <a:rPr lang="en-US" sz="3200" b="1" dirty="0" smtClean="0">
                <a:latin typeface="Arial" charset="0"/>
              </a:rPr>
              <a:t>"</a:t>
            </a:r>
            <a:r>
              <a:rPr lang="vi-VN" sz="3200" b="1" dirty="0" smtClean="0">
                <a:latin typeface="Arial" charset="0"/>
              </a:rPr>
              <a:t>Nầy, ta quăng nó trên giường đau đớn, và phàm kẻ nào phạm tội tà dâm với nó, mà không ăn năn việc làm của nó, thì ta cũng quăng vào tai nạn lớn. </a:t>
            </a:r>
            <a:br>
              <a:rPr lang="vi-VN" sz="3200" b="1" dirty="0" smtClean="0">
                <a:latin typeface="Arial" charset="0"/>
              </a:rPr>
            </a:br>
            <a:r>
              <a:rPr lang="vi-VN" sz="3200" b="1" dirty="0" smtClean="0">
                <a:latin typeface="Arial" charset="0"/>
              </a:rPr>
              <a:t>Ta sẽ đánh chết con cái nó;</a:t>
            </a:r>
            <a:r>
              <a:rPr lang="en-US" sz="3200" b="1" dirty="0" smtClean="0">
                <a:latin typeface="Arial" charset="0"/>
              </a:rPr>
              <a:t>…" </a:t>
            </a:r>
            <a:br>
              <a:rPr lang="en-US" sz="3200" b="1" dirty="0" smtClean="0">
                <a:latin typeface="Arial" charset="0"/>
              </a:rPr>
            </a:br>
            <a:r>
              <a:rPr lang="en-US" sz="3200" b="1" dirty="0" smtClean="0">
                <a:latin typeface="Arial" charset="0"/>
              </a:rPr>
              <a:t>(2:22-</a:t>
            </a:r>
            <a:r>
              <a:rPr lang="en-US" sz="3200" b="1" dirty="0" smtClean="0">
                <a:latin typeface="Arial" charset="0"/>
              </a:rPr>
              <a:t>23a)</a:t>
            </a:r>
            <a:endParaRPr lang="en-US" sz="3200" b="1" dirty="0">
              <a:latin typeface="Arial" charset="0"/>
            </a:endParaRPr>
          </a:p>
        </p:txBody>
      </p:sp>
    </p:spTree>
    <p:extLst>
      <p:ext uri="{BB962C8B-B14F-4D97-AF65-F5344CB8AC3E}">
        <p14:creationId xmlns:p14="http://schemas.microsoft.com/office/powerpoint/2010/main" val="15949573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692786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a:srcRect l="13021" r="25828"/>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en-US" sz="6000" b="1" dirty="0" smtClean="0">
                <a:effectLst>
                  <a:glow rad="177800">
                    <a:schemeClr val="tx1"/>
                  </a:glow>
                </a:effectLst>
                <a:latin typeface="Arial" charset="0"/>
                <a:ea typeface="ＭＳ Ｐゴシック" charset="0"/>
              </a:rPr>
              <a:t>The Cure for AIDS</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00967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smtClean="0">
                <a:latin typeface="Arial"/>
                <a:cs typeface="Arial"/>
              </a:rPr>
              <a:t>Marble Roads</a:t>
            </a:r>
            <a:endParaRPr lang="en-US" dirty="0">
              <a:latin typeface="Arial"/>
              <a:cs typeface="Arial"/>
            </a:endParaRPr>
          </a:p>
        </p:txBody>
      </p:sp>
    </p:spTree>
    <p:extLst>
      <p:ext uri="{BB962C8B-B14F-4D97-AF65-F5344CB8AC3E}">
        <p14:creationId xmlns:p14="http://schemas.microsoft.com/office/powerpoint/2010/main" val="3577982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en-US" sz="5400" b="1" dirty="0">
                <a:effectLst>
                  <a:glow rad="177800">
                    <a:schemeClr val="tx1"/>
                  </a:glow>
                </a:effectLst>
                <a:latin typeface="Arial" charset="0"/>
                <a:ea typeface="ＭＳ Ｐゴシック" charset="0"/>
              </a:rPr>
              <a:t>Faithful believers </a:t>
            </a:r>
            <a:r>
              <a:rPr lang="en-US" sz="5400" b="1" dirty="0" smtClean="0">
                <a:effectLst>
                  <a:glow rad="177800">
                    <a:schemeClr val="tx1"/>
                  </a:glow>
                </a:effectLst>
                <a:latin typeface="Arial" charset="0"/>
                <a:ea typeface="ＭＳ Ｐゴシック" charset="0"/>
              </a:rPr>
              <a:t>must persevere </a:t>
            </a:r>
            <a:r>
              <a:rPr lang="en-US" sz="5400" b="1" dirty="0">
                <a:effectLst>
                  <a:glow rad="177800">
                    <a:schemeClr val="tx1"/>
                  </a:glow>
                </a:effectLst>
                <a:latin typeface="Arial" charset="0"/>
                <a:ea typeface="ＭＳ Ｐゴシック" charset="0"/>
              </a:rPr>
              <a:t>(2:24-25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9656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en-US" sz="4800" b="1" i="1" dirty="0" smtClean="0">
                <a:solidFill>
                  <a:schemeClr val="bg1"/>
                </a:solidFill>
                <a:effectLst>
                  <a:glow rad="228600">
                    <a:schemeClr val="tx1"/>
                  </a:glow>
                </a:effectLst>
                <a:latin typeface="Arial" charset="0"/>
                <a:ea typeface="ヒラギノ角ゴ Pro W3" charset="0"/>
                <a:cs typeface="ヒラギノ角ゴ Pro W3" charset="0"/>
              </a:rPr>
              <a:t>IV</a:t>
            </a:r>
            <a:r>
              <a:rPr lang="en-US" sz="4800" b="1" i="1" dirty="0">
                <a:solidFill>
                  <a:schemeClr val="bg1"/>
                </a:solidFill>
                <a:effectLst>
                  <a:glow rad="228600">
                    <a:schemeClr val="tx1"/>
                  </a:glow>
                </a:effectLst>
                <a:latin typeface="Arial" charset="0"/>
                <a:ea typeface="ヒラギノ角ゴ Pro W3" charset="0"/>
                <a:cs typeface="ヒラギノ角ゴ Pro W3" charset="0"/>
              </a:rPr>
              <a:t>.  Jesus rewards faithfulness (2:26-</a:t>
            </a:r>
            <a:r>
              <a:rPr lang="en-US" sz="4800" b="1" i="1" dirty="0" smtClean="0">
                <a:solidFill>
                  <a:schemeClr val="bg1"/>
                </a:solidFill>
                <a:effectLst>
                  <a:glow rad="228600">
                    <a:schemeClr val="tx1"/>
                  </a:glow>
                </a:effectLst>
                <a:latin typeface="Arial" charset="0"/>
                <a:ea typeface="ヒラギノ角ゴ Pro W3" charset="0"/>
                <a:cs typeface="ヒラギノ角ゴ Pro W3" charset="0"/>
              </a:rPr>
              <a:t>29).</a:t>
            </a:r>
            <a:endParaRPr lang="en-US" sz="5400" b="1" i="1" dirty="0">
              <a:solidFill>
                <a:schemeClr val="bg1"/>
              </a:solidFill>
              <a:effectLst>
                <a:glow rad="228600">
                  <a:schemeClr val="tx1"/>
                </a:glo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564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373856"/>
            <a:ext cx="6696075" cy="6694488"/>
            <a:chOff x="1475656" y="812837"/>
            <a:chExt cx="5904656" cy="5712507"/>
          </a:xfrm>
        </p:grpSpPr>
        <p:sp>
          <p:nvSpPr>
            <p:cNvPr id="796689"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935722" y="812837"/>
              <a:ext cx="2987325" cy="164723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have authority over the nations and  the morning star</a:t>
              </a:r>
            </a:p>
          </p:txBody>
        </p:sp>
      </p:gr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48061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en-SG" dirty="0" smtClean="0"/>
              <a:t>Thyatira</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sz="2800" dirty="0" smtClean="0"/>
              <a:t> Kẻ nào thắng, và giữ các việc của ta đến cuối cùng, ta sẽ ban cho quyền trị các nước: </a:t>
            </a:r>
          </a:p>
          <a:p>
            <a:r>
              <a:rPr lang="vi-VN" sz="2800" dirty="0" smtClean="0"/>
              <a:t>kẻ đó sẽ cai trị bằng một cây gậy sắt, và sẽ phá tan các nước như đồ gốm, khác nào chính ta đã nhận quyền cai trị đó nơi Cha ta. </a:t>
            </a: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SG" dirty="0" smtClean="0"/>
              <a:t>Rev. 2:26-27 </a:t>
            </a:r>
            <a:r>
              <a:rPr lang="en-SG" sz="2400" dirty="0" smtClean="0"/>
              <a:t>NLT</a:t>
            </a:r>
            <a:endParaRPr lang="en-SG" dirty="0" smtClean="0"/>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978883426"/>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smtClean="0">
                <a:solidFill>
                  <a:srgbClr val="FF0000"/>
                </a:solidFill>
              </a:rPr>
              <a:t>"He </a:t>
            </a:r>
            <a:r>
              <a:rPr lang="en-US" dirty="0">
                <a:solidFill>
                  <a:srgbClr val="FF0000"/>
                </a:solidFill>
              </a:rPr>
              <a:t>who </a:t>
            </a:r>
            <a:r>
              <a:rPr lang="en-US" dirty="0" smtClean="0">
                <a:solidFill>
                  <a:srgbClr val="FF0000"/>
                </a:solidFill>
              </a:rPr>
              <a:t>overcomes"</a:t>
            </a:r>
            <a:r>
              <a:rPr lang="en-US" dirty="0" smtClean="0">
                <a:solidFill>
                  <a:srgbClr val="000000"/>
                </a:solidFill>
              </a:rPr>
              <a:t> </a:t>
            </a:r>
            <a:r>
              <a:rPr lang="en-US" dirty="0">
                <a:solidFill>
                  <a:srgbClr val="000000"/>
                </a:solidFill>
              </a:rPr>
              <a:t>(NAU) is used once for each of the 7 churches, plus 21:7 with a total of 8 times in </a:t>
            </a:r>
            <a:r>
              <a:rPr lang="en-US" dirty="0" err="1" smtClean="0">
                <a:solidFill>
                  <a:srgbClr val="000000"/>
                </a:solidFill>
              </a:rPr>
              <a:t>Khải</a:t>
            </a:r>
            <a:r>
              <a:rPr lang="en-US" dirty="0" smtClean="0">
                <a:solidFill>
                  <a:srgbClr val="000000"/>
                </a:solidFill>
              </a:rPr>
              <a:t> </a:t>
            </a:r>
            <a:r>
              <a:rPr lang="en-US" dirty="0" err="1" smtClean="0">
                <a:solidFill>
                  <a:srgbClr val="000000"/>
                </a:solidFill>
              </a:rPr>
              <a:t>huye</a:t>
            </a:r>
            <a:r>
              <a:rPr lang="en-US" dirty="0" smtClean="0">
                <a:solidFill>
                  <a:srgbClr val="000000"/>
                </a:solidFill>
              </a:rPr>
              <a:t>̂̀n</a:t>
            </a:r>
            <a:endParaRPr lang="en-US" dirty="0">
              <a:solidFill>
                <a:srgbClr val="000000"/>
              </a:solidFill>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377673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vi-VN" sz="2000" dirty="0" smtClean="0"/>
              <a:t>Ai có tai, hãy nghe lời Đức Thánh Linh phán cùng các Hội thánh rằng: Kẻ nào thắng, ta sẽ cho ăn trái cây sự sống ở trong Ba-ra-đi của Đức Chúa Trời. </a:t>
            </a:r>
          </a:p>
          <a:p>
            <a:pPr algn="ctr" defTabSz="914400" eaLnBrk="0" fontAlgn="base" hangingPunct="0">
              <a:spcBef>
                <a:spcPct val="0"/>
              </a:spcBef>
              <a:spcAft>
                <a:spcPct val="0"/>
              </a:spcAft>
            </a:pPr>
            <a:r>
              <a:rPr lang="en-US" sz="2000" dirty="0" smtClean="0">
                <a:solidFill>
                  <a:srgbClr val="000000"/>
                </a:solidFill>
              </a:rPr>
              <a:t>(</a:t>
            </a:r>
            <a:r>
              <a:rPr lang="en-US" sz="2000" dirty="0">
                <a:solidFill>
                  <a:srgbClr val="000000"/>
                </a:solidFill>
              </a:rPr>
              <a:t>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997968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dirty="0" smtClean="0"/>
              <a:t>Ai </a:t>
            </a:r>
            <a:r>
              <a:rPr lang="en-US" sz="2000" dirty="0" err="1" smtClean="0"/>
              <a:t>có</a:t>
            </a:r>
            <a:r>
              <a:rPr lang="en-US" sz="2000" dirty="0" smtClean="0"/>
              <a:t> tai, </a:t>
            </a:r>
            <a:r>
              <a:rPr lang="en-US" sz="2000" dirty="0" err="1" smtClean="0"/>
              <a:t>hãy</a:t>
            </a:r>
            <a:r>
              <a:rPr lang="en-US" sz="2000" dirty="0" smtClean="0"/>
              <a:t> </a:t>
            </a:r>
            <a:r>
              <a:rPr lang="en-US" sz="2000" dirty="0" err="1" smtClean="0"/>
              <a:t>nghe</a:t>
            </a:r>
            <a:r>
              <a:rPr lang="en-US" sz="2000" dirty="0" smtClean="0"/>
              <a:t> </a:t>
            </a:r>
            <a:r>
              <a:rPr lang="en-US" sz="2000" dirty="0" err="1" smtClean="0"/>
              <a:t>lời</a:t>
            </a:r>
            <a:r>
              <a:rPr lang="en-US" sz="2000" dirty="0" smtClean="0"/>
              <a:t> </a:t>
            </a:r>
            <a:r>
              <a:rPr lang="en-US" sz="2000" dirty="0" err="1" smtClean="0"/>
              <a:t>Đức</a:t>
            </a:r>
            <a:r>
              <a:rPr lang="en-US" sz="2000" dirty="0" smtClean="0"/>
              <a:t> </a:t>
            </a:r>
            <a:r>
              <a:rPr lang="en-US" sz="2000" dirty="0" err="1" smtClean="0"/>
              <a:t>Thánh</a:t>
            </a:r>
            <a:r>
              <a:rPr lang="en-US" sz="2000" dirty="0" smtClean="0"/>
              <a:t> </a:t>
            </a:r>
            <a:r>
              <a:rPr lang="en-US" sz="2000" dirty="0" err="1" smtClean="0"/>
              <a:t>Linh</a:t>
            </a:r>
            <a:r>
              <a:rPr lang="en-US" sz="2000" dirty="0" smtClean="0"/>
              <a:t> </a:t>
            </a:r>
            <a:r>
              <a:rPr lang="en-US" sz="2000" dirty="0" err="1" smtClean="0"/>
              <a:t>phán</a:t>
            </a:r>
            <a:r>
              <a:rPr lang="en-US" sz="2000" dirty="0" smtClean="0"/>
              <a:t> </a:t>
            </a:r>
            <a:r>
              <a:rPr lang="en-US" sz="2000" dirty="0" err="1" smtClean="0"/>
              <a:t>cùng</a:t>
            </a:r>
            <a:r>
              <a:rPr lang="en-US" sz="2000" dirty="0" smtClean="0"/>
              <a:t> </a:t>
            </a:r>
            <a:r>
              <a:rPr lang="en-US" sz="2000" dirty="0" err="1" smtClean="0"/>
              <a:t>các</a:t>
            </a:r>
            <a:r>
              <a:rPr lang="en-US" sz="2000" dirty="0" smtClean="0"/>
              <a:t> </a:t>
            </a:r>
            <a:r>
              <a:rPr lang="en-US" sz="2000" dirty="0" err="1" smtClean="0"/>
              <a:t>Hội</a:t>
            </a:r>
            <a:r>
              <a:rPr lang="en-US" sz="2000" dirty="0" smtClean="0"/>
              <a:t> </a:t>
            </a:r>
            <a:r>
              <a:rPr lang="en-US" sz="2000" dirty="0" err="1" smtClean="0"/>
              <a:t>thánh</a:t>
            </a:r>
            <a:r>
              <a:rPr lang="en-US" sz="2000" dirty="0" smtClean="0"/>
              <a:t> </a:t>
            </a:r>
            <a:r>
              <a:rPr lang="en-US" sz="2000" dirty="0" err="1" smtClean="0"/>
              <a:t>rằng</a:t>
            </a:r>
            <a:r>
              <a:rPr lang="en-US" sz="2000" dirty="0" smtClean="0"/>
              <a:t>: </a:t>
            </a:r>
            <a:r>
              <a:rPr lang="en-US" sz="2000" dirty="0" err="1" smtClean="0"/>
              <a:t>Kẻ</a:t>
            </a:r>
            <a:r>
              <a:rPr lang="en-US" sz="2000" dirty="0" smtClean="0"/>
              <a:t> </a:t>
            </a:r>
            <a:r>
              <a:rPr lang="en-US" sz="2000" dirty="0" err="1" smtClean="0"/>
              <a:t>nào</a:t>
            </a:r>
            <a:r>
              <a:rPr lang="en-US" sz="2000" dirty="0" smtClean="0"/>
              <a:t> </a:t>
            </a:r>
            <a:r>
              <a:rPr lang="en-US" sz="2000" dirty="0" err="1" smtClean="0"/>
              <a:t>thắng</a:t>
            </a:r>
            <a:r>
              <a:rPr lang="en-US" sz="2000" dirty="0" smtClean="0"/>
              <a:t>, </a:t>
            </a:r>
            <a:r>
              <a:rPr lang="en-US" sz="2000" dirty="0" err="1" smtClean="0"/>
              <a:t>sẽ</a:t>
            </a:r>
            <a:r>
              <a:rPr lang="en-US" sz="2000" dirty="0" smtClean="0"/>
              <a:t> </a:t>
            </a:r>
            <a:r>
              <a:rPr lang="en-US" sz="2000" dirty="0" err="1" smtClean="0"/>
              <a:t>chẳng</a:t>
            </a:r>
            <a:r>
              <a:rPr lang="en-US" sz="2000" dirty="0" smtClean="0"/>
              <a:t> </a:t>
            </a:r>
            <a:r>
              <a:rPr lang="en-US" sz="2000" dirty="0" err="1" smtClean="0"/>
              <a:t>bị</a:t>
            </a:r>
            <a:r>
              <a:rPr lang="en-US" sz="2000" dirty="0" smtClean="0"/>
              <a:t> </a:t>
            </a:r>
            <a:r>
              <a:rPr lang="en-US" sz="2000" dirty="0" err="1" smtClean="0"/>
              <a:t>hại</a:t>
            </a:r>
            <a:r>
              <a:rPr lang="en-US" sz="2000" dirty="0" smtClean="0"/>
              <a:t> </a:t>
            </a:r>
            <a:r>
              <a:rPr lang="en-US" sz="2000" dirty="0" err="1" smtClean="0"/>
              <a:t>gì</a:t>
            </a:r>
            <a:r>
              <a:rPr lang="en-US" sz="2000" dirty="0" smtClean="0"/>
              <a:t> </a:t>
            </a:r>
            <a:r>
              <a:rPr lang="en-US" sz="2000" dirty="0" err="1" smtClean="0"/>
              <a:t>về</a:t>
            </a:r>
            <a:r>
              <a:rPr lang="en-US" sz="2000" dirty="0" smtClean="0"/>
              <a:t> </a:t>
            </a:r>
            <a:r>
              <a:rPr lang="en-US" sz="2000" dirty="0" err="1" smtClean="0"/>
              <a:t>lần</a:t>
            </a:r>
            <a:r>
              <a:rPr lang="en-US" sz="2000" dirty="0" smtClean="0"/>
              <a:t> </a:t>
            </a:r>
            <a:r>
              <a:rPr lang="en-US" sz="2000" dirty="0" err="1" smtClean="0"/>
              <a:t>chết</a:t>
            </a:r>
            <a:r>
              <a:rPr lang="en-US" sz="2000" dirty="0" smtClean="0"/>
              <a:t> </a:t>
            </a:r>
            <a:r>
              <a:rPr lang="en-US" sz="2000" dirty="0" err="1" smtClean="0"/>
              <a:t>thứ</a:t>
            </a:r>
            <a:r>
              <a:rPr lang="en-US" sz="2000" dirty="0" smtClean="0"/>
              <a:t> </a:t>
            </a:r>
            <a:r>
              <a:rPr lang="en-US" sz="2000" dirty="0" err="1" smtClean="0"/>
              <a:t>hai</a:t>
            </a:r>
            <a:r>
              <a:rPr lang="en-US" sz="2000" dirty="0" smtClean="0"/>
              <a:t>. </a:t>
            </a:r>
          </a:p>
          <a:p>
            <a:pPr algn="ctr" defTabSz="914400" eaLnBrk="0" fontAlgn="base" hangingPunct="0">
              <a:spcBef>
                <a:spcPct val="0"/>
              </a:spcBef>
              <a:spcAft>
                <a:spcPct val="0"/>
              </a:spcAft>
            </a:pPr>
            <a:r>
              <a:rPr lang="en-US" sz="2000" dirty="0" smtClean="0">
                <a:solidFill>
                  <a:srgbClr val="000000"/>
                </a:solidFill>
              </a:rPr>
              <a:t>(</a:t>
            </a:r>
            <a:r>
              <a:rPr lang="en-US" sz="2000" dirty="0">
                <a:solidFill>
                  <a:srgbClr val="000000"/>
                </a:solidFill>
              </a:rPr>
              <a:t>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63385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21432"/>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859088" y="1209209"/>
            <a:ext cx="37730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vi-VN" dirty="0" smtClean="0"/>
              <a:t> Ai </a:t>
            </a:r>
            <a:endParaRPr lang="en-US" dirty="0" smtClean="0"/>
          </a:p>
          <a:p>
            <a:pPr algn="ctr" defTabSz="914400" eaLnBrk="0" fontAlgn="base" hangingPunct="0">
              <a:spcBef>
                <a:spcPct val="0"/>
              </a:spcBef>
              <a:spcAft>
                <a:spcPct val="0"/>
              </a:spcAft>
            </a:pPr>
            <a:r>
              <a:rPr lang="vi-VN" dirty="0" smtClean="0"/>
              <a:t>có tai,</a:t>
            </a:r>
            <a:endParaRPr lang="en-US" dirty="0" smtClean="0"/>
          </a:p>
          <a:p>
            <a:pPr algn="ctr" defTabSz="914400" eaLnBrk="0" fontAlgn="base" hangingPunct="0">
              <a:spcBef>
                <a:spcPct val="0"/>
              </a:spcBef>
              <a:spcAft>
                <a:spcPct val="0"/>
              </a:spcAft>
            </a:pPr>
            <a:r>
              <a:rPr lang="vi-VN" dirty="0" smtClean="0"/>
              <a:t> hãy nghe </a:t>
            </a:r>
            <a:endParaRPr lang="en-US" dirty="0" smtClean="0"/>
          </a:p>
          <a:p>
            <a:pPr algn="ctr" defTabSz="914400" eaLnBrk="0" fontAlgn="base" hangingPunct="0">
              <a:spcBef>
                <a:spcPct val="0"/>
              </a:spcBef>
              <a:spcAft>
                <a:spcPct val="0"/>
              </a:spcAft>
            </a:pPr>
            <a:r>
              <a:rPr lang="vi-VN" dirty="0" smtClean="0"/>
              <a:t>lời Đức Thánh</a:t>
            </a:r>
            <a:endParaRPr lang="en-US" dirty="0" smtClean="0"/>
          </a:p>
          <a:p>
            <a:pPr algn="ctr" defTabSz="914400" eaLnBrk="0" fontAlgn="base" hangingPunct="0">
              <a:spcBef>
                <a:spcPct val="0"/>
              </a:spcBef>
              <a:spcAft>
                <a:spcPct val="0"/>
              </a:spcAft>
            </a:pPr>
            <a:r>
              <a:rPr lang="vi-VN" dirty="0" smtClean="0"/>
              <a:t> Linh phán cùng các Hội thánh: Kẻ nào thắng, ta sẽ ban cho ma-na đương giấu kín; và ta sẽ cho nó hòn sỏi thắng, trên đó có viết một tên mới, ngoài kẻ nhận lấy không ai biết đến.</a:t>
            </a:r>
            <a:r>
              <a:rPr lang="en-US" dirty="0" smtClean="0">
                <a:solidFill>
                  <a:srgbClr val="000000"/>
                </a:solidFill>
              </a:rPr>
              <a:t>(</a:t>
            </a:r>
            <a:r>
              <a:rPr lang="en-US" dirty="0">
                <a:solidFill>
                  <a:srgbClr val="000000"/>
                </a:solidFill>
              </a:rPr>
              <a:t>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4136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vi-VN" dirty="0" smtClean="0"/>
              <a:t> Kẻ nào thắng, và giữ các việc của ta đến cuối cùng, ta sẽ ban cho quyền trị các nước:</a:t>
            </a:r>
            <a:r>
              <a:rPr lang="en-US" dirty="0" smtClean="0">
                <a:solidFill>
                  <a:srgbClr val="000000"/>
                </a:solidFill>
              </a:rPr>
              <a:t>(</a:t>
            </a:r>
            <a:r>
              <a:rPr lang="en-US" dirty="0">
                <a:solidFill>
                  <a:srgbClr val="000000"/>
                </a:solidFill>
              </a:rPr>
              <a:t>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379448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smtClean="0">
                <a:latin typeface="Alan Den"/>
                <a:cs typeface="Alan Den"/>
              </a:rPr>
              <a:t>If Jesus wrote a letter to </a:t>
            </a:r>
            <a:r>
              <a:rPr lang="en-US" b="1" dirty="0" smtClean="0">
                <a:solidFill>
                  <a:srgbClr val="FFFF00"/>
                </a:solidFill>
                <a:latin typeface="Alan Den"/>
                <a:cs typeface="Alan Den"/>
              </a:rPr>
              <a:t>your</a:t>
            </a:r>
            <a:r>
              <a:rPr lang="en-US" b="1" dirty="0" smtClean="0">
                <a:latin typeface="Alan Den"/>
                <a:cs typeface="Alan Den"/>
              </a:rPr>
              <a:t> church, </a:t>
            </a:r>
            <a:br>
              <a:rPr lang="en-US" b="1" dirty="0" smtClean="0">
                <a:latin typeface="Alan Den"/>
                <a:cs typeface="Alan Den"/>
              </a:rPr>
            </a:br>
            <a:r>
              <a:rPr lang="en-US" sz="5400" b="1" dirty="0" smtClean="0">
                <a:solidFill>
                  <a:srgbClr val="FFFF00"/>
                </a:solidFill>
                <a:latin typeface="Alan Den"/>
                <a:cs typeface="Alan Den"/>
              </a:rPr>
              <a:t>w</a:t>
            </a:r>
            <a:r>
              <a:rPr lang="en-US" sz="5400" b="1" dirty="0" smtClean="0">
                <a:latin typeface="Alan Den"/>
                <a:cs typeface="Alan Den"/>
              </a:rPr>
              <a:t>hat </a:t>
            </a:r>
            <a:r>
              <a:rPr lang="en-US" sz="5400" b="1" dirty="0" smtClean="0">
                <a:solidFill>
                  <a:srgbClr val="FFFF00"/>
                </a:solidFill>
                <a:latin typeface="Alan Den"/>
                <a:cs typeface="Alan Den"/>
              </a:rPr>
              <a:t>w</a:t>
            </a:r>
            <a:r>
              <a:rPr lang="en-US" sz="5400" b="1" dirty="0" smtClean="0">
                <a:latin typeface="Alan Den"/>
                <a:cs typeface="Alan Den"/>
              </a:rPr>
              <a:t>ould </a:t>
            </a:r>
            <a:r>
              <a:rPr lang="en-US" sz="5400" b="1" dirty="0" smtClean="0">
                <a:solidFill>
                  <a:srgbClr val="FFFF00"/>
                </a:solidFill>
                <a:latin typeface="Alan Den"/>
                <a:cs typeface="Alan Den"/>
              </a:rPr>
              <a:t>J</a:t>
            </a:r>
            <a:r>
              <a:rPr lang="en-US" sz="5400" b="1" dirty="0" smtClean="0">
                <a:latin typeface="Alan Den"/>
                <a:cs typeface="Alan Den"/>
              </a:rPr>
              <a:t>esus </a:t>
            </a:r>
            <a:r>
              <a:rPr lang="en-US" sz="5400" b="1" dirty="0" smtClean="0">
                <a:solidFill>
                  <a:srgbClr val="FFFF00"/>
                </a:solidFill>
                <a:latin typeface="Alan Den"/>
                <a:cs typeface="Alan Den"/>
              </a:rPr>
              <a:t>s</a:t>
            </a:r>
            <a:r>
              <a:rPr lang="en-US" sz="5400" b="1" dirty="0" smtClean="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84803"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K</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err="1">
                <a:solidFill>
                  <a:srgbClr val="000000"/>
                </a:solidFill>
                <a:latin typeface="Arial"/>
                <a:ea typeface="ＭＳ Ｐゴシック" charset="0"/>
                <a:cs typeface="Arial"/>
              </a:rPr>
              <a:t>Khải</a:t>
            </a:r>
            <a:r>
              <a:rPr lang="en-US" sz="7200" dirty="0">
                <a:solidFill>
                  <a:srgbClr val="000000"/>
                </a:solidFill>
                <a:latin typeface="Arial"/>
                <a:ea typeface="ＭＳ Ｐゴシック" charset="0"/>
                <a:cs typeface="Arial"/>
              </a:rPr>
              <a:t> </a:t>
            </a:r>
            <a:r>
              <a:rPr lang="en-US" sz="7200" dirty="0" err="1">
                <a:solidFill>
                  <a:srgbClr val="000000"/>
                </a:solidFill>
                <a:latin typeface="Arial"/>
                <a:ea typeface="ＭＳ Ｐゴシック" charset="0"/>
                <a:cs typeface="Arial"/>
              </a:rPr>
              <a:t>huye</a:t>
            </a:r>
            <a:r>
              <a:rPr lang="en-US" sz="7200" dirty="0">
                <a:solidFill>
                  <a:srgbClr val="000000"/>
                </a:solidFill>
                <a:latin typeface="Arial"/>
                <a:ea typeface="ＭＳ Ｐゴシック" charset="0"/>
                <a:cs typeface="Arial"/>
              </a:rPr>
              <a:t>̂̀n</a:t>
            </a:r>
          </a:p>
        </p:txBody>
      </p:sp>
    </p:spTree>
    <p:extLst>
      <p:ext uri="{BB962C8B-B14F-4D97-AF65-F5344CB8AC3E}">
        <p14:creationId xmlns:p14="http://schemas.microsoft.com/office/powerpoint/2010/main" val="3454408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smtClean="0">
                <a:solidFill>
                  <a:srgbClr val="FFFFFF"/>
                </a:solidFill>
                <a:latin typeface="Arial"/>
                <a:cs typeface="Arial"/>
              </a:rPr>
              <a:t>Seven Wonders of the Ancient World</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082603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smtClean="0">
                <a:effectLst>
                  <a:glow rad="177800">
                    <a:schemeClr val="tx1"/>
                  </a:glow>
                </a:effectLst>
                <a:latin typeface="Arial" charset="0"/>
                <a:ea typeface="ＭＳ Ｐゴシック" charset="0"/>
              </a:rPr>
              <a:t>Are you ready to rule the world?</a:t>
            </a:r>
            <a:endParaRPr lang="en-US" sz="6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2634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defTabSz="914400" fontAlgn="base">
              <a:spcBef>
                <a:spcPct val="20000"/>
              </a:spcBef>
              <a:spcAft>
                <a:spcPct val="0"/>
              </a:spcAft>
            </a:pPr>
            <a:r>
              <a:rPr lang="en-US" sz="4400" b="1" i="1" dirty="0" smtClean="0">
                <a:solidFill>
                  <a:srgbClr val="000000"/>
                </a:solidFill>
                <a:effectLst>
                  <a:outerShdw blurRad="38100" dist="38100" dir="2700000" algn="tl">
                    <a:srgbClr val="DDDDDD"/>
                  </a:outerShdw>
                </a:effectLst>
                <a:latin typeface="Arial" charset="0"/>
                <a:ea typeface="ＭＳ Ｐゴシック" charset="0"/>
                <a:cs typeface="ＭＳ Ｐゴシック" charset="0"/>
              </a:rPr>
              <a:t>Psalm 2:8-9 quoted in Rev. 2:27</a:t>
            </a:r>
          </a:p>
        </p:txBody>
      </p:sp>
    </p:spTree>
    <p:extLst>
      <p:ext uri="{BB962C8B-B14F-4D97-AF65-F5344CB8AC3E}">
        <p14:creationId xmlns:p14="http://schemas.microsoft.com/office/powerpoint/2010/main" val="3157465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r>
              <a:rPr lang="en-US" b="1" dirty="0">
                <a:solidFill>
                  <a:schemeClr val="bg1"/>
                </a:solidFill>
                <a:effectLst>
                  <a:outerShdw blurRad="38100" dist="38100" dir="2700000" algn="tl">
                    <a:srgbClr val="000000"/>
                  </a:outerShdw>
                </a:effectLst>
              </a:rPr>
              <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a:t>
            </a:r>
            <a:r>
              <a:rPr lang="en-US" b="1" dirty="0" smtClean="0">
                <a:solidFill>
                  <a:schemeClr val="bg1"/>
                </a:solidFill>
                <a:effectLst>
                  <a:outerShdw blurRad="38100" dist="38100" dir="2700000" algn="tl">
                    <a:srgbClr val="000000"/>
                  </a:outerShdw>
                </a:effectLst>
              </a:rPr>
              <a:t>19–20</a:t>
            </a:r>
            <a:r>
              <a:rPr lang="en-US" b="1" dirty="0">
                <a:solidFill>
                  <a:schemeClr val="bg1"/>
                </a:solidFill>
                <a:effectLst>
                  <a:outerShdw blurRad="38100" dist="38100" dir="2700000" algn="tl">
                    <a:srgbClr val="000000"/>
                  </a:outerShdw>
                </a:effectLst>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a:extLst>
                <a:ext uri="{28A0092B-C50C-407E-A947-70E740481C1C}">
                  <a14:useLocalDpi xmlns:a14="http://schemas.microsoft.com/office/drawing/2010/main" val="0"/>
                </a:ext>
              </a:extLst>
            </a:blip>
            <a:srcRect l="14694" t="13846" r="18367"/>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dirty="0" smtClean="0">
                  <a:solidFill>
                    <a:srgbClr val="FFFFFF"/>
                  </a:solidFill>
                  <a:latin typeface="Arial" charset="0"/>
                  <a:ea typeface="ＭＳ Ｐゴシック" charset="0"/>
                  <a:cs typeface="ＭＳ Ｐゴシック" charset="0"/>
                </a:rPr>
                <a:t>Heaven </a:t>
              </a:r>
              <a:br>
                <a:rPr lang="en-US" sz="4400" b="1" dirty="0" smtClean="0">
                  <a:solidFill>
                    <a:srgbClr val="FFFFFF"/>
                  </a:solidFill>
                  <a:latin typeface="Arial" charset="0"/>
                  <a:ea typeface="ＭＳ Ｐゴシック" charset="0"/>
                  <a:cs typeface="ＭＳ Ｐゴシック" charset="0"/>
                </a:rPr>
              </a:br>
              <a:r>
                <a:rPr lang="en-US" sz="3600" b="1" dirty="0" smtClean="0">
                  <a:solidFill>
                    <a:srgbClr val="FFFFFF"/>
                  </a:solidFill>
                  <a:latin typeface="Arial" charset="0"/>
                  <a:ea typeface="ＭＳ Ｐゴシック" charset="0"/>
                  <a:cs typeface="ＭＳ Ｐゴシック" charset="0"/>
                </a:rPr>
                <a:t>(Rev. 21–22)</a:t>
              </a:r>
              <a:endParaRPr lang="en-US" sz="4400" b="1" dirty="0" smtClean="0">
                <a:solidFill>
                  <a:srgbClr val="FFFFFF"/>
                </a:solidFill>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smtClean="0">
                  <a:solidFill>
                    <a:srgbClr val="FFFFFF"/>
                  </a:solidFill>
                  <a:latin typeface="Arial" charset="0"/>
                  <a:ea typeface="ＭＳ Ｐゴシック" charset="0"/>
                  <a:cs typeface="ＭＳ Ｐゴシック" charset="0"/>
                </a:rPr>
                <a:t>Return</a:t>
              </a:r>
              <a:br>
                <a:rPr lang="en-US" sz="4400" b="1" smtClean="0">
                  <a:solidFill>
                    <a:srgbClr val="FFFFFF"/>
                  </a:solidFill>
                  <a:latin typeface="Arial" charset="0"/>
                  <a:ea typeface="ＭＳ Ｐゴシック" charset="0"/>
                  <a:cs typeface="ＭＳ Ｐゴシック" charset="0"/>
                </a:rPr>
              </a:br>
              <a:r>
                <a:rPr lang="en-US" sz="3600" b="1" smtClean="0">
                  <a:solidFill>
                    <a:srgbClr val="FFFFFF"/>
                  </a:solidFill>
                  <a:latin typeface="Arial" charset="0"/>
                  <a:ea typeface="ＭＳ Ｐゴシック" charset="0"/>
                  <a:cs typeface="ＭＳ Ｐゴシック" charset="0"/>
                </a:rPr>
                <a:t>(Rev. 19)</a:t>
              </a:r>
              <a:endParaRPr lang="en-US" sz="4400" b="1" smtClean="0">
                <a:solidFill>
                  <a:srgbClr val="FFFFFF"/>
                </a:solidFill>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a:lum bright="18000"/>
              <a:extLst>
                <a:ext uri="{28A0092B-C50C-407E-A947-70E740481C1C}">
                  <a14:useLocalDpi xmlns:a14="http://schemas.microsoft.com/office/drawing/2010/main" val="0"/>
                </a:ext>
              </a:extLst>
            </a:blip>
            <a:srcRect l="28125" t="26923" r="29167"/>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smtClean="0">
                  <a:solidFill>
                    <a:srgbClr val="000000"/>
                  </a:solidFill>
                  <a:latin typeface="Arial" charset="0"/>
                  <a:ea typeface="ＭＳ Ｐゴシック" charset="0"/>
                  <a:cs typeface="ＭＳ Ｐゴシック" charset="0"/>
                </a:rPr>
                <a:t>Millennium </a:t>
              </a:r>
              <a:br>
                <a:rPr lang="en-US" sz="4400" b="1" smtClean="0">
                  <a:solidFill>
                    <a:srgbClr val="000000"/>
                  </a:solidFill>
                  <a:latin typeface="Arial" charset="0"/>
                  <a:ea typeface="ＭＳ Ｐゴシック" charset="0"/>
                  <a:cs typeface="ＭＳ Ｐゴシック" charset="0"/>
                </a:rPr>
              </a:br>
              <a:r>
                <a:rPr lang="en-US" sz="3600" b="1" smtClean="0">
                  <a:solidFill>
                    <a:srgbClr val="000000"/>
                  </a:solidFill>
                  <a:latin typeface="Arial" charset="0"/>
                  <a:ea typeface="ＭＳ Ｐゴシック" charset="0"/>
                  <a:cs typeface="ＭＳ Ｐゴシック" charset="0"/>
                </a:rPr>
                <a:t>(Rev. 20)</a:t>
              </a:r>
              <a:endParaRPr lang="en-US" sz="4400" b="1"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450471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smtClean="0">
                <a:effectLst>
                  <a:glow rad="177800">
                    <a:schemeClr val="tx1"/>
                  </a:glow>
                </a:effectLst>
                <a:latin typeface="Arial" charset="0"/>
                <a:ea typeface="ＭＳ Ｐゴシック" charset="0"/>
              </a:rPr>
              <a:t>The Future Reign of the Servant Kings</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smtClean="0">
                  <a:solidFill>
                    <a:srgbClr val="FFFFFF"/>
                  </a:solidFill>
                  <a:effectLst>
                    <a:glow rad="177800">
                      <a:srgbClr val="000000"/>
                    </a:glow>
                  </a:effectLst>
                  <a:latin typeface="Lucida Bright"/>
                  <a:ea typeface="ＭＳ Ｐゴシック" charset="0"/>
                  <a:cs typeface="Lucida Bright"/>
                </a:rPr>
                <a:t>Final Destiny</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smtClean="0">
                  <a:solidFill>
                    <a:srgbClr val="FFFFFF"/>
                  </a:solidFill>
                  <a:effectLst>
                    <a:glow rad="177800">
                      <a:srgbClr val="000000"/>
                    </a:glow>
                  </a:effectLst>
                  <a:latin typeface="Arial" charset="0"/>
                  <a:ea typeface="ＭＳ Ｐゴシック" charset="0"/>
                </a:rPr>
                <a:t>Joseph Dillow</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smtClean="0">
                  <a:solidFill>
                    <a:srgbClr val="FFFFFF"/>
                  </a:solidFill>
                  <a:effectLst>
                    <a:glow rad="177800">
                      <a:srgbClr val="000000"/>
                    </a:glow>
                  </a:effectLst>
                  <a:latin typeface="Arial" charset="0"/>
                  <a:ea typeface="ＭＳ Ｐゴシック" charset="0"/>
                </a:rPr>
                <a:t>The Future Reign of the Servant Kings</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1970479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dirty="0" err="1" smtClean="0">
                <a:latin typeface="PerryGothic Regular" charset="0"/>
              </a:rPr>
              <a:t>Khải</a:t>
            </a:r>
            <a:r>
              <a:rPr lang="en-US" dirty="0" smtClean="0">
                <a:latin typeface="PerryGothic Regular" charset="0"/>
              </a:rPr>
              <a:t> </a:t>
            </a:r>
            <a:r>
              <a:rPr lang="en-US" dirty="0" err="1" smtClean="0">
                <a:latin typeface="PerryGothic Regular" charset="0"/>
              </a:rPr>
              <a:t>huye</a:t>
            </a:r>
            <a:r>
              <a:rPr lang="en-US" dirty="0" smtClean="0">
                <a:latin typeface="PerryGothic Regular" charset="0"/>
              </a:rPr>
              <a:t>̂̀n </a:t>
            </a:r>
            <a:r>
              <a:rPr lang="en-US" dirty="0">
                <a:latin typeface="PerryGothic Regular" charset="0"/>
              </a:rPr>
              <a:t>20:4 </a:t>
            </a:r>
            <a:r>
              <a:rPr lang="en-US" sz="1800" dirty="0">
                <a:latin typeface="PerryGothic Regular" charset="0"/>
              </a:rPr>
              <a:t>(NAU)</a:t>
            </a:r>
          </a:p>
        </p:txBody>
      </p:sp>
      <p:sp>
        <p:nvSpPr>
          <p:cNvPr id="363523" name="Rectangle 3"/>
          <p:cNvSpPr>
            <a:spLocks noChangeArrowheads="1"/>
          </p:cNvSpPr>
          <p:nvPr/>
        </p:nvSpPr>
        <p:spPr bwMode="auto">
          <a:xfrm>
            <a:off x="685800" y="1828800"/>
            <a:ext cx="8077200"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r>
              <a:rPr lang="vi-VN" sz="3200" dirty="0" smtClean="0"/>
              <a:t>Tôi lại thấy những ngai, và những người ngồi trên ngai được quyền xét đoán. Kết đó, tôi thấy linh hồn những kẻ đã phải chết chém vì sự làm chứng cho Đức Chúa Jêsus và vì lời Đức Chúa Trời, linh hồn những kẻ chẳng thờ lạy con thú cùng hình tượng nó, chẳng nhận dấu hiệu nó, hoặc trên trán hoặc trên tay. Các người ấy được sống và trị vì với Đấng Christ trong một ngàn năm. </a:t>
            </a:r>
          </a:p>
        </p:txBody>
      </p:sp>
    </p:spTree>
    <p:extLst>
      <p:ext uri="{BB962C8B-B14F-4D97-AF65-F5344CB8AC3E}">
        <p14:creationId xmlns:p14="http://schemas.microsoft.com/office/powerpoint/2010/main" val="2192090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vi-VN" altLang="ja-JP" sz="4800" b="1" dirty="0" smtClean="0"/>
              <a:t>Anh em há chẳng biết các thánh đồ sẽ xét đoán thế gian sao? </a:t>
            </a:r>
            <a:r>
              <a:rPr lang="en-US" altLang="ja-JP" sz="4800" b="1" dirty="0" smtClean="0"/>
              <a:t/>
            </a:r>
            <a:br>
              <a:rPr lang="en-US" altLang="ja-JP" sz="4800" b="1" dirty="0" smtClean="0"/>
            </a:br>
            <a:r>
              <a:rPr lang="en-US" sz="4800" b="1" dirty="0" smtClean="0"/>
              <a:t>(1 Cor. 6</a:t>
            </a:r>
            <a:r>
              <a:rPr lang="en-US" sz="4800" b="1" dirty="0"/>
              <a:t>:2a)</a:t>
            </a:r>
          </a:p>
        </p:txBody>
      </p:sp>
    </p:spTree>
    <p:extLst>
      <p:ext uri="{BB962C8B-B14F-4D97-AF65-F5344CB8AC3E}">
        <p14:creationId xmlns:p14="http://schemas.microsoft.com/office/powerpoint/2010/main" val="202702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631" r="6975"/>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vi-VN" dirty="0" smtClean="0"/>
              <a:t>lại nếu chúng ta chịu thử thách nổi, thì sẽ cùng Ngài đồng trị; nếu chúng ta chối Ngài, thì Ngài cũng sẽ chối chúng ta; </a:t>
            </a:r>
            <a:r>
              <a:rPr lang="en-US" dirty="0" smtClean="0"/>
              <a:t>2 Tim 2:12</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24202307"/>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vi-VN" sz="3600" dirty="0" smtClean="0"/>
              <a:t>Kẻ nào thắng, ta sẽ cho ngồi với ta trên ngôi ta, như chính ta đã thắng và ngồi với Cha ta trên ngôi Ngài.</a:t>
            </a:r>
            <a:r>
              <a:rPr lang="en-US" sz="3600" b="1" dirty="0" smtClean="0">
                <a:effectLst>
                  <a:glow rad="177800">
                    <a:schemeClr val="tx1"/>
                  </a:glow>
                </a:effectLst>
                <a:latin typeface="Arial" charset="0"/>
                <a:ea typeface="ＭＳ Ｐゴシック" charset="0"/>
              </a:rPr>
              <a:t/>
            </a:r>
            <a:br>
              <a:rPr lang="en-US" sz="3600" b="1" dirty="0" smtClean="0">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(Rev. 3:21).</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49181522"/>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99024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a:extLst>
              <a:ext uri="{28A0092B-C50C-407E-A947-70E740481C1C}">
                <a14:useLocalDpi xmlns:a14="http://schemas.microsoft.com/office/drawing/2010/main" val="0"/>
              </a:ext>
            </a:extLst>
          </a:blip>
          <a:srcRect b="26830"/>
          <a:stretch>
            <a:fillRect/>
          </a:stretch>
        </p:blipFill>
        <p:spPr bwMode="auto">
          <a:xfrm>
            <a:off x="-14288" y="0"/>
            <a:ext cx="9158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6600" b="1" dirty="0" smtClean="0">
                <a:effectLst>
                  <a:glow rad="101600">
                    <a:schemeClr val="tx1"/>
                  </a:glow>
                </a:effectLst>
                <a:latin typeface="Arial"/>
                <a:cs typeface="Arial"/>
              </a:rPr>
              <a:t>Service is no </a:t>
            </a:r>
            <a:r>
              <a:rPr lang="en-US" sz="6600" b="1" dirty="0" smtClean="0">
                <a:solidFill>
                  <a:srgbClr val="FFFF00"/>
                </a:solidFill>
                <a:effectLst>
                  <a:glow rad="101600">
                    <a:schemeClr val="tx1"/>
                  </a:glow>
                </a:effectLst>
                <a:latin typeface="Arial"/>
                <a:cs typeface="Arial"/>
              </a:rPr>
              <a:t>substitute</a:t>
            </a:r>
            <a:r>
              <a:rPr lang="en-US" sz="6600" b="1" dirty="0" smtClean="0">
                <a:effectLst>
                  <a:glow rad="101600">
                    <a:schemeClr val="tx1"/>
                  </a:glow>
                </a:effectLst>
                <a:latin typeface="Arial"/>
                <a:cs typeface="Arial"/>
              </a:rPr>
              <a:t> for spotlessness</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b="1" dirty="0" smtClean="0">
                <a:solidFill>
                  <a:srgbClr val="FFFFFF"/>
                </a:solidFill>
                <a:effectLst>
                  <a:glow rad="101600">
                    <a:srgbClr val="000000"/>
                  </a:glow>
                </a:effectLst>
              </a:rPr>
              <a:t>Main Idea:</a:t>
            </a:r>
            <a:endParaRPr lang="en-US" b="1" dirty="0">
              <a:solidFill>
                <a:srgbClr val="FFFFFF"/>
              </a:solidFill>
              <a:effectLst>
                <a:glow rad="101600">
                  <a:srgbClr val="000000"/>
                </a:glow>
              </a:effectLst>
            </a:endParaRPr>
          </a:p>
        </p:txBody>
      </p:sp>
    </p:spTree>
    <p:extLst>
      <p:ext uri="{BB962C8B-B14F-4D97-AF65-F5344CB8AC3E}">
        <p14:creationId xmlns:p14="http://schemas.microsoft.com/office/powerpoint/2010/main" val="965106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4">
            <a:extLst>
              <a:ext uri="{28A0092B-C50C-407E-A947-70E740481C1C}">
                <a14:useLocalDpi xmlns:a14="http://schemas.microsoft.com/office/drawing/2010/main" val="0"/>
              </a:ext>
            </a:extLst>
          </a:blip>
          <a:srcRect l="63565" b="71603"/>
          <a:stretch/>
        </p:blipFill>
        <p:spPr bwMode="auto">
          <a:xfrm>
            <a:off x="9324528" y="620688"/>
            <a:ext cx="33455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smtClean="0">
                <a:latin typeface="Arial"/>
                <a:cs typeface="Arial"/>
              </a:rPr>
              <a:t>The Temple of Artemis</a:t>
            </a:r>
            <a:r>
              <a:rPr lang="en-US" sz="3600" b="1" baseline="0" dirty="0" smtClean="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349</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7200" b="1" dirty="0" smtClean="0">
                <a:solidFill>
                  <a:srgbClr val="FFFFFF"/>
                </a:solidFill>
                <a:effectLst>
                  <a:glow rad="177800">
                    <a:srgbClr val="000000"/>
                  </a:glow>
                </a:effectLst>
                <a:latin typeface="Arial" charset="0"/>
                <a:ea typeface="ＭＳ Ｐゴシック" charset="0"/>
              </a:rPr>
              <a:t>Judges</a:t>
            </a:r>
          </a:p>
          <a:p>
            <a:r>
              <a:rPr lang="en-US" sz="7200" b="1" dirty="0" smtClean="0">
                <a:solidFill>
                  <a:srgbClr val="FFFFFF"/>
                </a:solidFill>
                <a:effectLst>
                  <a:glow rad="177800">
                    <a:srgbClr val="000000"/>
                  </a:glow>
                </a:effectLst>
                <a:latin typeface="Arial" charset="0"/>
                <a:ea typeface="ＭＳ Ｐゴシック" charset="0"/>
              </a:rPr>
              <a:t>Commends</a:t>
            </a:r>
          </a:p>
          <a:p>
            <a:r>
              <a:rPr lang="en-US" sz="7200" b="1" dirty="0" smtClean="0">
                <a:solidFill>
                  <a:srgbClr val="FFFFFF"/>
                </a:solidFill>
                <a:effectLst>
                  <a:glow rad="177800">
                    <a:srgbClr val="000000"/>
                  </a:glow>
                </a:effectLst>
                <a:latin typeface="Arial" charset="0"/>
                <a:ea typeface="ＭＳ Ｐゴシック" charset="0"/>
              </a:rPr>
              <a:t>Discerns</a:t>
            </a:r>
          </a:p>
          <a:p>
            <a:r>
              <a:rPr lang="en-US" sz="7200" b="1" dirty="0" smtClean="0">
                <a:solidFill>
                  <a:srgbClr val="FFFFFF"/>
                </a:solidFill>
                <a:effectLst>
                  <a:glow rad="177800">
                    <a:srgbClr val="000000"/>
                  </a:glow>
                </a:effectLst>
                <a:latin typeface="Arial" charset="0"/>
                <a:ea typeface="ＭＳ Ｐゴシック" charset="0"/>
              </a:rPr>
              <a:t>Rewards</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57980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Porn-Again Christian</a:t>
            </a:r>
            <a:endParaRPr lang="en-US" b="1" dirty="0">
              <a:effectLst>
                <a:glow rad="177800">
                  <a:schemeClr val="tx1"/>
                </a:glow>
              </a:effectLst>
              <a:latin typeface="Arial" charset="0"/>
              <a:ea typeface="ＭＳ Ｐゴシック" charset="0"/>
            </a:endParaRP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837627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en-US" sz="5400" b="1" dirty="0" smtClean="0">
                <a:effectLst>
                  <a:glow rad="177800">
                    <a:schemeClr val="tx1"/>
                  </a:glow>
                </a:effectLst>
                <a:latin typeface="Arial" charset="0"/>
                <a:ea typeface="ＭＳ Ｐゴシック" charset="0"/>
              </a:rPr>
              <a:t>For No Porn-Again:</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rabicPeriod"/>
            </a:pPr>
            <a:r>
              <a:rPr lang="en-US" b="1" dirty="0" smtClean="0">
                <a:solidFill>
                  <a:srgbClr val="FFFFFF"/>
                </a:solidFill>
                <a:effectLst>
                  <a:glow rad="177800">
                    <a:srgbClr val="000000"/>
                  </a:glow>
                </a:effectLst>
                <a:latin typeface="Arial" charset="0"/>
                <a:ea typeface="ＭＳ Ｐゴシック" charset="0"/>
              </a:rPr>
              <a:t>Strict filter</a:t>
            </a:r>
          </a:p>
          <a:p>
            <a:pPr marL="742950" indent="-742950" algn="l">
              <a:buFont typeface="+mj-lt"/>
              <a:buAutoNum type="arabicPeriod"/>
            </a:pPr>
            <a:r>
              <a:rPr lang="en-US" b="1" dirty="0" smtClean="0">
                <a:solidFill>
                  <a:srgbClr val="FFFFFF"/>
                </a:solidFill>
                <a:effectLst>
                  <a:glow rad="177800">
                    <a:srgbClr val="000000"/>
                  </a:glow>
                </a:effectLst>
                <a:latin typeface="Arial" charset="0"/>
                <a:ea typeface="ＭＳ Ｐゴシック" charset="0"/>
              </a:rPr>
              <a:t>Accountability</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574538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smtClean="0">
                <a:effectLst>
                  <a:glow rad="177800">
                    <a:schemeClr val="tx1"/>
                  </a:glow>
                </a:effectLst>
                <a:latin typeface="Arial" charset="0"/>
                <a:ea typeface="ＭＳ Ｐゴシック" charset="0"/>
              </a:rPr>
              <a:t>Title</a:t>
            </a:r>
            <a:endParaRPr lang="en-US" b="1" dirty="0">
              <a:effectLst>
                <a:glow rad="177800">
                  <a:schemeClr val="tx1"/>
                </a:glow>
              </a:effectLst>
              <a:latin typeface="Arial" charset="0"/>
              <a:ea typeface="ＭＳ Ｐゴシック" charset="0"/>
            </a:endParaRP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3">
            <a:extLst>
              <a:ext uri="{28A0092B-C50C-407E-A947-70E740481C1C}">
                <a14:useLocalDpi xmlns:a14="http://schemas.microsoft.com/office/drawing/2010/main" val="0"/>
              </a:ext>
            </a:extLst>
          </a:blip>
          <a:srcRect r="59278" b="86306"/>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r>
              <a:rPr lang="en-US" sz="5400" b="1" dirty="0" smtClean="0">
                <a:solidFill>
                  <a:schemeClr val="bg2">
                    <a:lumMod val="50000"/>
                  </a:schemeClr>
                </a:solidFill>
              </a:rPr>
              <a:t>Your </a:t>
            </a:r>
            <a:r>
              <a:rPr lang="en-US" sz="11500" b="1" dirty="0" smtClean="0">
                <a:solidFill>
                  <a:schemeClr val="bg2">
                    <a:lumMod val="50000"/>
                  </a:schemeClr>
                </a:solidFill>
              </a:rPr>
              <a:t>Brain </a:t>
            </a:r>
            <a:r>
              <a:rPr lang="en-US" sz="5400" b="1" dirty="0" smtClean="0">
                <a:solidFill>
                  <a:schemeClr val="bg2">
                    <a:lumMod val="50000"/>
                  </a:schemeClr>
                </a:solidFill>
              </a:rPr>
              <a:t>on Porn</a:t>
            </a:r>
            <a:endParaRPr lang="en-US" sz="5400" b="1" dirty="0">
              <a:solidFill>
                <a:schemeClr val="bg2">
                  <a:lumMod val="50000"/>
                </a:schemeClr>
              </a:solidFill>
            </a:endParaRPr>
          </a:p>
        </p:txBody>
      </p:sp>
    </p:spTree>
    <p:extLst>
      <p:ext uri="{BB962C8B-B14F-4D97-AF65-F5344CB8AC3E}">
        <p14:creationId xmlns:p14="http://schemas.microsoft.com/office/powerpoint/2010/main" val="3999330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Tân</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err="1" smtClean="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fontAlgn="base">
              <a:spcBef>
                <a:spcPct val="0"/>
              </a:spcBef>
              <a:spcAft>
                <a:spcPct val="0"/>
              </a:spcAft>
            </a:pPr>
            <a:r>
              <a:rPr lang="en-US" sz="3600" b="1" dirty="0" err="1">
                <a:solidFill>
                  <a:srgbClr val="FFFFFF"/>
                </a:solidFill>
                <a:cs typeface="Arial" charset="0"/>
              </a:rPr>
              <a:t>Tải</a:t>
            </a:r>
            <a:r>
              <a:rPr lang="en-US" sz="3600" b="1" dirty="0">
                <a:solidFill>
                  <a:srgbClr val="FFFFFF"/>
                </a:solidFill>
                <a:cs typeface="Arial" charset="0"/>
              </a:rPr>
              <a:t> </a:t>
            </a:r>
            <a:r>
              <a:rPr lang="en-US" sz="3600" b="1" dirty="0" err="1">
                <a:solidFill>
                  <a:srgbClr val="FFFFFF"/>
                </a:solidFill>
                <a:cs typeface="Arial" charset="0"/>
              </a:rPr>
              <a:t>Về</a:t>
            </a:r>
            <a:r>
              <a:rPr lang="en-US" sz="3600" b="1" dirty="0">
                <a:solidFill>
                  <a:srgbClr val="FFFFFF"/>
                </a:solidFill>
                <a:cs typeface="Arial" charset="0"/>
              </a:rPr>
              <a:t> </a:t>
            </a:r>
            <a:r>
              <a:rPr lang="en-US" sz="3600" b="1" dirty="0" err="1">
                <a:solidFill>
                  <a:srgbClr val="FFFFFF"/>
                </a:solidFill>
                <a:cs typeface="Arial" charset="0"/>
              </a:rPr>
              <a:t>Tài</a:t>
            </a:r>
            <a:r>
              <a:rPr lang="en-US" sz="3600" b="1" dirty="0">
                <a:solidFill>
                  <a:srgbClr val="FFFFFF"/>
                </a:solidFill>
                <a:cs typeface="Arial" charset="0"/>
              </a:rPr>
              <a:t> </a:t>
            </a:r>
            <a:r>
              <a:rPr lang="en-US" sz="3600" b="1" dirty="0" err="1">
                <a:solidFill>
                  <a:srgbClr val="FFFFFF"/>
                </a:solidFill>
                <a:cs typeface="Arial" charset="0"/>
              </a:rPr>
              <a:t>Liệu</a:t>
            </a:r>
            <a:r>
              <a:rPr lang="en-US" sz="3600" b="1" dirty="0">
                <a:solidFill>
                  <a:srgbClr val="FFFFFF"/>
                </a:solidFill>
                <a:cs typeface="Arial" charset="0"/>
              </a:rPr>
              <a:t> </a:t>
            </a:r>
            <a:r>
              <a:rPr lang="en-US" sz="3600" b="1" dirty="0" err="1" smtClean="0">
                <a:solidFill>
                  <a:srgbClr val="FFFFFF"/>
                </a:solidFill>
                <a:cs typeface="Arial" charset="0"/>
              </a:rPr>
              <a:t>Nghiên</a:t>
            </a:r>
            <a:r>
              <a:rPr lang="en-US" sz="3600" b="1" dirty="0" smtClean="0">
                <a:solidFill>
                  <a:srgbClr val="FFFFFF"/>
                </a:solidFill>
                <a:cs typeface="Arial" charset="0"/>
              </a:rPr>
              <a:t> </a:t>
            </a:r>
            <a:r>
              <a:rPr lang="en-US" sz="3600" b="1" dirty="0" err="1">
                <a:solidFill>
                  <a:srgbClr val="FFFFFF"/>
                </a:solidFill>
                <a:cs typeface="Arial" charset="0"/>
              </a:rPr>
              <a:t>Cứu</a:t>
            </a:r>
            <a:r>
              <a:rPr lang="en-US" sz="3600" b="1" dirty="0">
                <a:solidFill>
                  <a:srgbClr val="FFFFFF"/>
                </a:solidFill>
                <a:cs typeface="Arial" charset="0"/>
              </a:rPr>
              <a:t> </a:t>
            </a:r>
            <a:r>
              <a:rPr lang="en-US" sz="3600" b="1" dirty="0" err="1">
                <a:solidFill>
                  <a:srgbClr val="FFFFFF"/>
                </a:solidFill>
                <a:cs typeface="Arial" charset="0"/>
              </a:rPr>
              <a:t>Kinh</a:t>
            </a:r>
            <a:r>
              <a:rPr lang="en-US" sz="3600" b="1" dirty="0">
                <a:solidFill>
                  <a:srgbClr val="FFFFFF"/>
                </a:solidFill>
                <a:cs typeface="Arial" charset="0"/>
              </a:rPr>
              <a:t> </a:t>
            </a:r>
            <a:r>
              <a:rPr lang="en-US" sz="3600" b="1" dirty="0" err="1">
                <a:solidFill>
                  <a:srgbClr val="FFFFFF"/>
                </a:solidFill>
                <a:cs typeface="Arial" charset="0"/>
              </a:rPr>
              <a:t>Thánh</a:t>
            </a:r>
            <a:endParaRPr lang="en-US" sz="3600" b="1" dirty="0">
              <a:solidFill>
                <a:srgbClr val="FFFFFF"/>
              </a:solidFill>
              <a:cs typeface="Arial" charset="0"/>
            </a:endParaRPr>
          </a:p>
        </p:txBody>
      </p:sp>
      <p:pic>
        <p:nvPicPr>
          <p:cNvPr id="5" name="Picture 4"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1917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11468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15000"/>
            <a:ext cx="9144000" cy="1143000"/>
          </a:xfrm>
        </p:spPr>
        <p:txBody>
          <a:bodyPr/>
          <a:lstStyle/>
          <a:p>
            <a:r>
              <a:rPr lang="en-US" sz="3600" b="1" dirty="0" smtClean="0">
                <a:solidFill>
                  <a:srgbClr val="FFFFFF"/>
                </a:solidFill>
                <a:latin typeface="Arial"/>
                <a:cs typeface="Arial"/>
              </a:rPr>
              <a:t>The Temple of</a:t>
            </a:r>
            <a:r>
              <a:rPr lang="en-US" sz="3600" b="1" baseline="0" dirty="0" smtClean="0">
                <a:solidFill>
                  <a:srgbClr val="FFFFFF"/>
                </a:solidFill>
                <a:latin typeface="Arial"/>
                <a:cs typeface="Arial"/>
              </a:rPr>
              <a:t> Diana (Artemis) Today</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89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972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706813"/>
            <a:chOff x="240" y="144"/>
            <a:chExt cx="2544" cy="2335"/>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13"/>
            <p:cNvSpPr txBox="1">
              <a:spLocks noChangeArrowheads="1"/>
            </p:cNvSpPr>
            <p:nvPr/>
          </p:nvSpPr>
          <p:spPr bwMode="auto">
            <a:xfrm>
              <a:off x="912" y="2037"/>
              <a:ext cx="1121" cy="442"/>
            </a:xfrm>
            <a:prstGeom prst="rect">
              <a:avLst/>
            </a:prstGeom>
            <a:noFill/>
            <a:ln w="9525">
              <a:noFill/>
              <a:miter lim="800000"/>
              <a:headEnd/>
              <a:tailEnd/>
            </a:ln>
            <a:effectLst>
              <a:outerShdw dist="26940" algn="ctr" rotWithShape="0">
                <a:schemeClr val="bg1">
                  <a:alpha val="74997"/>
                </a:schemeClr>
              </a:outerShdw>
            </a:effectLst>
          </p:spPr>
          <p:txBody>
            <a:bodyPr wrap="none">
              <a:spAutoFit/>
            </a:bodyPr>
            <a:lstStyle/>
            <a:p>
              <a:pPr defTabSz="914400" eaLnBrk="0" fontAlgn="base" hangingPunct="0">
                <a:spcBef>
                  <a:spcPct val="0"/>
                </a:spcBef>
                <a:spcAft>
                  <a:spcPct val="0"/>
                </a:spcAft>
                <a:defRPr/>
              </a:pPr>
              <a:r>
                <a:rPr lang="en-US" sz="4000">
                  <a:solidFill>
                    <a:srgbClr val="FFFC09"/>
                  </a:solidFill>
                  <a:latin typeface="Comic Sans MS" charset="0"/>
                  <a:ea typeface="Times New Roman" charset="0"/>
                  <a:cs typeface="Times New Roman" charset="0"/>
                </a:rPr>
                <a:t>Caesar</a:t>
              </a:r>
            </a:p>
          </p:txBody>
        </p:sp>
      </p:grpSp>
      <p:sp>
        <p:nvSpPr>
          <p:cNvPr id="2" name="Title 1"/>
          <p:cNvSpPr>
            <a:spLocks noGrp="1"/>
          </p:cNvSpPr>
          <p:nvPr>
            <p:ph type="title" idx="4294967295"/>
          </p:nvPr>
        </p:nvSpPr>
        <p:spPr>
          <a:xfrm>
            <a:off x="3573071" y="5041612"/>
            <a:ext cx="4664859" cy="584776"/>
          </a:xfrm>
          <a:noFill/>
          <a:ln>
            <a:noFill/>
          </a:ln>
        </p:spPr>
        <p:txBody>
          <a:bodyPr wrap="none">
            <a:spAutoFit/>
          </a:bodyPr>
          <a:lstStyle/>
          <a:p>
            <a:r>
              <a:rPr lang="en-US" sz="3200" b="1" kern="1200" dirty="0">
                <a:solidFill>
                  <a:srgbClr val="FFFC09"/>
                </a:solidFill>
                <a:latin typeface="Comic Sans MS" charset="0"/>
                <a:ea typeface="ＭＳ Ｐゴシック" charset="0"/>
                <a:cs typeface="ＭＳ Ｐゴシック" charset="0"/>
              </a:rPr>
              <a:t>The Library of Caesar</a:t>
            </a:r>
          </a:p>
        </p:txBody>
      </p:sp>
      <p:sp>
        <p:nvSpPr>
          <p:cNvPr id="7"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03020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smtClean="0">
                <a:solidFill>
                  <a:srgbClr val="FFFFFF"/>
                </a:solidFill>
                <a:latin typeface="Times"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smtClean="0">
                <a:solidFill>
                  <a:srgbClr val="000000"/>
                </a:solidFill>
                <a:latin typeface="Times"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600" dirty="0" smtClean="0">
                  <a:solidFill>
                    <a:srgbClr val="FFFC09"/>
                  </a:solidFill>
                  <a:latin typeface="Comic Sans MS"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sz="3600" i="1" dirty="0" err="1" smtClean="0">
                  <a:solidFill>
                    <a:srgbClr val="FFFFFF"/>
                  </a:solidFill>
                  <a:latin typeface="Monaco" charset="0"/>
                </a:rPr>
                <a:t>theh</a:t>
              </a:r>
              <a:r>
                <a:rPr lang="fr-FR" sz="3600" i="1" dirty="0" smtClean="0">
                  <a:solidFill>
                    <a:srgbClr val="FFFFFF"/>
                  </a:solidFill>
                  <a:latin typeface="Monaco" charset="0"/>
                </a:rPr>
                <a:t>'</a:t>
              </a:r>
              <a:r>
                <a:rPr lang="en-US" sz="3600" i="1" dirty="0" smtClean="0">
                  <a:solidFill>
                    <a:srgbClr val="FFFFFF"/>
                  </a:solidFill>
                  <a:latin typeface="Monaco" charset="0"/>
                </a:rPr>
                <a:t>-at-</a:t>
              </a:r>
              <a:r>
                <a:rPr lang="en-US" sz="3600" i="1" dirty="0" err="1" smtClean="0">
                  <a:solidFill>
                    <a:srgbClr val="FFFFFF"/>
                  </a:solidFill>
                  <a:latin typeface="Monaco" charset="0"/>
                </a:rPr>
                <a:t>ron</a:t>
              </a:r>
              <a:endParaRPr lang="en-US" sz="3600" i="1" dirty="0" smtClean="0">
                <a:solidFill>
                  <a:srgbClr val="000000"/>
                </a:solidFill>
                <a:latin typeface="Monaco" charset="0"/>
              </a:endParaRPr>
            </a:p>
          </p:txBody>
        </p:sp>
      </p:grpSp>
      <p:sp>
        <p:nvSpPr>
          <p:cNvPr id="2" name="Title 1"/>
          <p:cNvSpPr>
            <a:spLocks noGrp="1"/>
          </p:cNvSpPr>
          <p:nvPr>
            <p:ph type="title" idx="4294967295"/>
          </p:nvPr>
        </p:nvSpPr>
        <p:spPr/>
        <p:txBody>
          <a:bodyPr/>
          <a:lstStyle/>
          <a:p>
            <a:pPr rtl="0" eaLnBrk="0" fontAlgn="base" hangingPunct="0"/>
            <a:r>
              <a:rPr lang="en-US" b="1" kern="1200" dirty="0" smtClean="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603185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923970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en-US">
                <a:latin typeface="Arial" charset="0"/>
                <a:ea typeface="ＭＳ Ｐゴシック" charset="0"/>
                <a:cs typeface="ＭＳ Ｐゴシック" charset="0"/>
              </a:rPr>
              <a:t>Amphitheatre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447273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2057"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2238846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en-US" sz="4000" b="1"/>
              <a:t>Directions for the Immoral &amp; Illiterate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33299455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Title 1"/>
          <p:cNvSpPr>
            <a:spLocks noGrp="1"/>
          </p:cNvSpPr>
          <p:nvPr>
            <p:ph type="title"/>
          </p:nvPr>
        </p:nvSpPr>
        <p:spPr>
          <a:xfrm>
            <a:off x="5219700" y="312738"/>
            <a:ext cx="3924300" cy="2176462"/>
          </a:xfrm>
        </p:spPr>
        <p:txBody>
          <a:bodyPr/>
          <a:lstStyle/>
          <a:p>
            <a:r>
              <a:rPr lang="en-US" dirty="0" smtClean="0"/>
              <a:t>Toilets</a:t>
            </a:r>
            <a:r>
              <a:rPr lang="en-US" baseline="0" dirty="0" smtClean="0"/>
              <a:t> and aqueduct</a:t>
            </a:r>
            <a:endParaRPr lang="en-US" dirty="0"/>
          </a:p>
        </p:txBody>
      </p:sp>
      <p:sp>
        <p:nvSpPr>
          <p:cNvPr id="63"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19657148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3714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2150"/>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28900" cy="2627313"/>
            <a:chOff x="3059832" y="2348880"/>
            <a:chExt cx="2664304" cy="2664312"/>
          </a:xfrm>
        </p:grpSpPr>
        <p:sp>
          <p:nvSpPr>
            <p:cNvPr id="788507"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631" y="2709488"/>
              <a:ext cx="2448714" cy="193826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7 stars in right hand, walks among lamp stands</a:t>
              </a:r>
            </a:p>
          </p:txBody>
        </p:sp>
      </p:grpSp>
      <p:grpSp>
        <p:nvGrpSpPr>
          <p:cNvPr id="7" name="Group 6"/>
          <p:cNvGrpSpPr>
            <a:grpSpLocks noChangeAspect="1"/>
          </p:cNvGrpSpPr>
          <p:nvPr/>
        </p:nvGrpSpPr>
        <p:grpSpPr bwMode="auto">
          <a:xfrm>
            <a:off x="2987675" y="2349500"/>
            <a:ext cx="2774950" cy="3117850"/>
            <a:chOff x="2983932" y="2348880"/>
            <a:chExt cx="2963986" cy="3118555"/>
          </a:xfrm>
        </p:grpSpPr>
        <p:sp>
          <p:nvSpPr>
            <p:cNvPr id="78850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4"/>
              <a:ext cx="2963986" cy="30471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hard work, perseverance</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Intolerant of wicked, endure hardships, hates Nicolaitans</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8850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290737" y="1844824"/>
              <a:ext cx="2290683" cy="194020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have forsaken your first love</a:t>
              </a:r>
            </a:p>
          </p:txBody>
        </p:sp>
      </p:grpSp>
      <p:sp>
        <p:nvSpPr>
          <p:cNvPr id="788488"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Ephesus (Rev. 2:1-7)</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33" name="TextBox 3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34" name="TextBox 33"/>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35" name="TextBox 34"/>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36" name="TextBox 3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37" name="TextBox 36"/>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38" name="TextBox 37"/>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349</a:t>
            </a:r>
            <a:endParaRPr lang="en-US" b="1" dirty="0">
              <a:solidFill>
                <a:prstClr val="white"/>
              </a:solidFill>
              <a:latin typeface="Arial" charset="0"/>
              <a:cs typeface="Arial" charset="0"/>
            </a:endParaRPr>
          </a:p>
        </p:txBody>
      </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effectLst>
                  <a:outerShdw blurRad="38100" dist="38100" dir="2700000" algn="tl">
                    <a:srgbClr val="000000">
                      <a:alpha val="43137"/>
                    </a:srgbClr>
                  </a:outerShdw>
                </a:effectLst>
                <a:latin typeface="Arial"/>
                <a:ea typeface="ＭＳ Ｐゴシック" charset="0"/>
                <a:cs typeface="Arial"/>
              </a:endParaRP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Remember</a:t>
              </a: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Repent</a:t>
              </a: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Return</a:t>
              </a:r>
              <a:r>
                <a:rPr lang="en-US" sz="2400" b="1" dirty="0">
                  <a:effectLst>
                    <a:outerShdw blurRad="38100" dist="38100" dir="2700000" algn="tl">
                      <a:srgbClr val="000000">
                        <a:alpha val="43137"/>
                      </a:srgbClr>
                    </a:outerShdw>
                  </a:effectLst>
                  <a:latin typeface="Arial"/>
                  <a:ea typeface="ＭＳ Ｐゴシック" charset="0"/>
                  <a:cs typeface="Arial"/>
                </a:rPr>
                <a:t> to the things you did at first</a:t>
              </a:r>
            </a:p>
          </p:txBody>
        </p:sp>
      </p:grpSp>
      <p:grpSp>
        <p:nvGrpSpPr>
          <p:cNvPr id="13" name="Group 12"/>
          <p:cNvGrpSpPr>
            <a:grpSpLocks noChangeAspect="1"/>
          </p:cNvGrpSpPr>
          <p:nvPr/>
        </p:nvGrpSpPr>
        <p:grpSpPr bwMode="auto">
          <a:xfrm>
            <a:off x="1476375" y="836613"/>
            <a:ext cx="5688013" cy="5688012"/>
            <a:chOff x="1475656" y="836712"/>
            <a:chExt cx="5904656" cy="5688632"/>
          </a:xfrm>
        </p:grpSpPr>
        <p:sp>
          <p:nvSpPr>
            <p:cNvPr id="78849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698445" y="836712"/>
              <a:ext cx="3384918" cy="230847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If you do not repent, </a:t>
              </a:r>
              <a:b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b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I will come to you and remove your lamp stand from its place</a:t>
              </a:r>
            </a:p>
          </p:txBody>
        </p:sp>
      </p:grpSp>
      <p:grpSp>
        <p:nvGrpSpPr>
          <p:cNvPr id="28" name="Group 27"/>
          <p:cNvGrpSpPr>
            <a:grpSpLocks noChangeAspect="1"/>
          </p:cNvGrpSpPr>
          <p:nvPr/>
        </p:nvGrpSpPr>
        <p:grpSpPr bwMode="auto">
          <a:xfrm>
            <a:off x="1042988" y="404813"/>
            <a:ext cx="6696075" cy="6696075"/>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3484470" y="836712"/>
              <a:ext cx="1887026" cy="164670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will eat from the tree of life</a:t>
              </a:r>
            </a:p>
          </p:txBody>
        </p:sp>
      </p:grpSp>
    </p:spTree>
    <p:extLst>
      <p:ext uri="{BB962C8B-B14F-4D97-AF65-F5344CB8AC3E}">
        <p14:creationId xmlns:p14="http://schemas.microsoft.com/office/powerpoint/2010/main" val="2040778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dirty="0" smtClean="0">
                <a:solidFill>
                  <a:srgbClr val="EAEAEA"/>
                </a:solidFill>
                <a:latin typeface="Arial"/>
                <a:cs typeface="Arial"/>
              </a:rPr>
              <a:t>349</a:t>
            </a:r>
            <a:endParaRPr lang="en-US" dirty="0" smtClean="0">
              <a:solidFill>
                <a:srgbClr val="EAEAEA"/>
              </a:solidFill>
              <a:latin typeface="Arial"/>
              <a:cs typeface="Arial"/>
            </a:endParaRPr>
          </a:p>
        </p:txBody>
      </p:sp>
      <p:sp>
        <p:nvSpPr>
          <p:cNvPr id="8" name="Title 1"/>
          <p:cNvSpPr txBox="1">
            <a:spLocks/>
          </p:cNvSpPr>
          <p:nvPr/>
        </p:nvSpPr>
        <p:spPr bwMode="auto">
          <a:xfrm>
            <a:off x="27310" y="303289"/>
            <a:ext cx="8509125" cy="128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vi-VN" sz="2800" dirty="0" smtClean="0">
                <a:solidFill>
                  <a:srgbClr val="F6FFD5"/>
                </a:solidFill>
              </a:rPr>
              <a:t>Hãy viết cho thiên sứ của Hội thánh Ê-phê-sô rằng: Nầy là lời phán của Đấng cầm bảy ngôi sao trong tay hữu và đi chính giữa bảy chơn đèn vàng:</a:t>
            </a:r>
            <a:r>
              <a:rPr lang="en-US" sz="2800" dirty="0" smtClean="0">
                <a:solidFill>
                  <a:srgbClr val="F6FFD5"/>
                </a:solidFill>
              </a:rPr>
              <a:t> (2:1)</a:t>
            </a:r>
            <a:r>
              <a:rPr lang="vi-VN" sz="2800" dirty="0" smtClean="0">
                <a:solidFill>
                  <a:srgbClr val="F6FFD5"/>
                </a:solidFill>
              </a:rPr>
              <a:t> </a:t>
            </a:r>
          </a:p>
        </p:txBody>
      </p:sp>
    </p:spTree>
    <p:extLst>
      <p:ext uri="{BB962C8B-B14F-4D97-AF65-F5344CB8AC3E}">
        <p14:creationId xmlns:p14="http://schemas.microsoft.com/office/powerpoint/2010/main" val="1689317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7" name="Rectangle 2" descr="Medium wood"/>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aphicFrame>
        <p:nvGraphicFramePr>
          <p:cNvPr id="195586" name="Object 2"/>
          <p:cNvGraphicFramePr>
            <a:graphicFrameLocks noChangeAspect="1"/>
          </p:cNvGraphicFramePr>
          <p:nvPr/>
        </p:nvGraphicFramePr>
        <p:xfrm>
          <a:off x="14288" y="1219200"/>
          <a:ext cx="9129712" cy="5638800"/>
        </p:xfrm>
        <a:graphic>
          <a:graphicData uri="http://schemas.openxmlformats.org/presentationml/2006/ole">
            <mc:AlternateContent xmlns:mc="http://schemas.openxmlformats.org/markup-compatibility/2006">
              <mc:Choice xmlns:v="urn:schemas-microsoft-com:vml" Requires="v">
                <p:oleObj spid="_x0000_s2161" name="Document" r:id="rId6" imgW="6162120" imgH="3099240" progId="Word.Document.8">
                  <p:embed/>
                </p:oleObj>
              </mc:Choice>
              <mc:Fallback>
                <p:oleObj name="Document" r:id="rId6" imgW="6162120" imgH="3099240" progId="Word.Document.8">
                  <p:embed/>
                  <p:pic>
                    <p:nvPicPr>
                      <p:cNvPr id="0" name="Picture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1219200"/>
                        <a:ext cx="9129712" cy="5638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35496" y="404664"/>
            <a:ext cx="9105056" cy="609600"/>
          </a:xfrm>
          <a:effectLst>
            <a:outerShdw blurRad="63500" dist="38099" dir="2700000" algn="ctr" rotWithShape="0">
              <a:schemeClr val="bg2">
                <a:alpha val="74998"/>
              </a:schemeClr>
            </a:outerShdw>
          </a:effectLst>
        </p:spPr>
        <p:txBody>
          <a:bodyPr/>
          <a:lstStyle/>
          <a:p>
            <a:pPr algn="ctr" eaLnBrk="1" hangingPunct="1"/>
            <a:r>
              <a:rPr lang="en-US" b="1" i="1" dirty="0">
                <a:latin typeface="Arial"/>
                <a:cs typeface="Arial"/>
              </a:rPr>
              <a:t>Book Chart of Ephesians</a:t>
            </a:r>
            <a:endParaRPr lang="en-US" i="1" dirty="0">
              <a:latin typeface="Arial"/>
              <a:cs typeface="Arial"/>
            </a:endParaRPr>
          </a:p>
        </p:txBody>
      </p:sp>
    </p:spTree>
    <p:extLst>
      <p:ext uri="{BB962C8B-B14F-4D97-AF65-F5344CB8AC3E}">
        <p14:creationId xmlns:p14="http://schemas.microsoft.com/office/powerpoint/2010/main" val="3161296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prstClr val="white"/>
                </a:solidFill>
                <a:latin typeface="Comic Sans MS" charset="0"/>
                <a:ea typeface="ＭＳ Ｐゴシック" charset="0"/>
                <a:cs typeface="ＭＳ Ｐゴシック" charset="0"/>
              </a:rPr>
              <a:t>Yet I hold this against you: </a:t>
            </a:r>
          </a:p>
          <a:p>
            <a:pPr algn="ctr" defTabSz="914400" fontAlgn="base">
              <a:spcBef>
                <a:spcPct val="0"/>
              </a:spcBef>
              <a:spcAft>
                <a:spcPct val="0"/>
              </a:spcAft>
              <a:defRPr/>
            </a:pPr>
            <a:r>
              <a:rPr lang="en-US" sz="4000" b="1" i="1" dirty="0">
                <a:solidFill>
                  <a:prstClr val="white"/>
                </a:solidFill>
                <a:latin typeface="Comic Sans MS" charset="0"/>
                <a:ea typeface="ＭＳ Ｐゴシック" charset="0"/>
                <a:cs typeface="ＭＳ Ｐゴシック" charset="0"/>
              </a:rPr>
              <a:t>You have forsaken </a:t>
            </a:r>
            <a:br>
              <a:rPr lang="en-US" sz="4000" b="1" i="1" dirty="0">
                <a:solidFill>
                  <a:prstClr val="white"/>
                </a:solidFill>
                <a:latin typeface="Comic Sans MS" charset="0"/>
                <a:ea typeface="ＭＳ Ｐゴシック" charset="0"/>
                <a:cs typeface="ＭＳ Ｐゴシック" charset="0"/>
              </a:rPr>
            </a:br>
            <a:r>
              <a:rPr lang="en-US" sz="4000" b="1" i="1" dirty="0">
                <a:solidFill>
                  <a:prstClr val="white"/>
                </a:solidFill>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err="1" smtClean="0">
                <a:solidFill>
                  <a:srgbClr val="FFFFFF"/>
                </a:solidFill>
                <a:ea typeface="ＭＳ Ｐゴシック" charset="0"/>
              </a:rPr>
              <a:t>Khải</a:t>
            </a:r>
            <a:r>
              <a:rPr lang="en-US" sz="3600" b="1" dirty="0" smtClean="0">
                <a:solidFill>
                  <a:srgbClr val="FFFFFF"/>
                </a:solidFill>
                <a:ea typeface="ＭＳ Ｐゴシック" charset="0"/>
              </a:rPr>
              <a:t> </a:t>
            </a:r>
            <a:r>
              <a:rPr lang="en-US" sz="3600" b="1" dirty="0" err="1" smtClean="0">
                <a:solidFill>
                  <a:srgbClr val="FFFFFF"/>
                </a:solidFill>
                <a:ea typeface="ＭＳ Ｐゴシック" charset="0"/>
              </a:rPr>
              <a:t>huye</a:t>
            </a:r>
            <a:r>
              <a:rPr lang="en-US" sz="3600" b="1" dirty="0" smtClean="0">
                <a:solidFill>
                  <a:srgbClr val="FFFFFF"/>
                </a:solidFill>
                <a:ea typeface="ＭＳ Ｐゴシック" charset="0"/>
              </a:rPr>
              <a:t>̂̀n </a:t>
            </a:r>
            <a:r>
              <a:rPr lang="en-US" sz="3600" b="1" dirty="0">
                <a:solidFill>
                  <a:srgbClr val="FFFFFF"/>
                </a:solidFill>
                <a:ea typeface="ＭＳ Ｐゴシック" charset="0"/>
              </a:rPr>
              <a:t>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600" b="1" i="1" dirty="0">
                <a:solidFill>
                  <a:prstClr val="white"/>
                </a:solidFill>
                <a:latin typeface="Comic Sans MS" charset="0"/>
                <a:ea typeface="ＭＳ Ｐゴシック" charset="0"/>
                <a:cs typeface="ＭＳ Ｐゴシック" charset="0"/>
              </a:rPr>
              <a:t>Remember when you loved at first?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vi-VN" sz="4000" dirty="0" smtClean="0">
                <a:solidFill>
                  <a:schemeClr val="bg1"/>
                </a:solidFill>
              </a:rPr>
              <a:t>Rev 2:4  Nhưng điều ta trách ngươi, là ngươi đã bỏ lòng kính mến ban đầu.</a:t>
            </a:r>
            <a:endParaRPr lang="en-US" sz="4000" b="1" i="1" dirty="0">
              <a:solidFill>
                <a:schemeClr val="bg1"/>
              </a:solidFill>
              <a:latin typeface="Comic Sans MS" charset="0"/>
              <a:ea typeface="ヒラギノ角ゴ Pro W3"/>
              <a:cs typeface="ヒラギノ角ゴ Pro W3"/>
            </a:endParaRP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err="1" smtClean="0">
                <a:solidFill>
                  <a:srgbClr val="FFFFFF"/>
                </a:solidFill>
                <a:ea typeface="ＭＳ Ｐゴシック" charset="0"/>
              </a:rPr>
              <a:t>Khải</a:t>
            </a:r>
            <a:r>
              <a:rPr lang="en-US" sz="3600" b="1" dirty="0" smtClean="0">
                <a:solidFill>
                  <a:srgbClr val="FFFFFF"/>
                </a:solidFill>
                <a:ea typeface="ＭＳ Ｐゴシック" charset="0"/>
              </a:rPr>
              <a:t> </a:t>
            </a:r>
            <a:r>
              <a:rPr lang="en-US" sz="3600" b="1" dirty="0" err="1" smtClean="0">
                <a:solidFill>
                  <a:srgbClr val="FFFFFF"/>
                </a:solidFill>
                <a:ea typeface="ＭＳ Ｐゴシック" charset="0"/>
              </a:rPr>
              <a:t>huye</a:t>
            </a:r>
            <a:r>
              <a:rPr lang="en-US" sz="3600" b="1" dirty="0" smtClean="0">
                <a:solidFill>
                  <a:srgbClr val="FFFFFF"/>
                </a:solidFill>
                <a:ea typeface="ＭＳ Ｐゴシック" charset="0"/>
              </a:rPr>
              <a:t>̂̀n </a:t>
            </a:r>
            <a:r>
              <a:rPr lang="en-US" sz="3600" b="1" dirty="0">
                <a:solidFill>
                  <a:srgbClr val="FFFFFF"/>
                </a:solidFill>
                <a:ea typeface="ＭＳ Ｐゴシック" charset="0"/>
              </a:rPr>
              <a:t>2:4 (NIV)</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1528953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smtClean="0">
                <a:solidFill>
                  <a:srgbClr val="E5E5FF"/>
                </a:solidFill>
                <a:latin typeface="Arial" charset="0"/>
                <a:cs typeface="Arial" charset="0"/>
              </a:rPr>
              <a:t>Rick </a:t>
            </a:r>
            <a:r>
              <a:rPr lang="en-US" sz="1600" b="1" dirty="0">
                <a:solidFill>
                  <a:srgbClr val="E5E5FF"/>
                </a:solidFill>
                <a:latin typeface="Arial" charset="0"/>
                <a:cs typeface="Arial" charset="0"/>
              </a:rPr>
              <a:t>Griffith • </a:t>
            </a:r>
            <a:r>
              <a:rPr lang="en-US" sz="1600" b="1" dirty="0" smtClean="0">
                <a:solidFill>
                  <a:srgbClr val="E5E5FF"/>
                </a:solidFill>
                <a:latin typeface="Arial" charset="0"/>
                <a:cs typeface="Arial" charset="0"/>
              </a:rPr>
              <a:t>Crossroads International Church </a:t>
            </a:r>
            <a:r>
              <a:rPr lang="en-US" sz="1600" b="1" dirty="0">
                <a:solidFill>
                  <a:srgbClr val="E5E5FF"/>
                </a:solidFill>
                <a:latin typeface="Arial" charset="0"/>
                <a:cs typeface="Arial" charset="0"/>
              </a:rPr>
              <a:t>•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Suffering Yet Steadfast</a:t>
            </a:r>
            <a:endParaRPr lang="en-US" b="1" dirty="0">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The Church of Smyrna</a:t>
            </a:r>
            <a:br>
              <a:rPr lang="en-US" sz="5400" b="1" dirty="0">
                <a:solidFill>
                  <a:srgbClr val="FFFFFF"/>
                </a:solidFill>
                <a:effectLst>
                  <a:glow rad="241300">
                    <a:srgbClr val="000000"/>
                  </a:glow>
                </a:effectLst>
                <a:latin typeface="Arial" charset="0"/>
                <a:ea typeface="ＭＳ Ｐゴシック" charset="0"/>
              </a:rPr>
            </a:br>
            <a:r>
              <a:rPr lang="en-US" sz="4000" b="1" dirty="0">
                <a:solidFill>
                  <a:srgbClr val="FFFFFF"/>
                </a:solidFill>
                <a:effectLst>
                  <a:glow rad="241300">
                    <a:srgbClr val="000000"/>
                  </a:glow>
                </a:effectLst>
                <a:latin typeface="Arial" charset="0"/>
                <a:ea typeface="ＭＳ Ｐゴシック" charset="0"/>
              </a:rPr>
              <a:t>(Rev. 2:8-11)</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207931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smtClean="0">
                <a:effectLst>
                  <a:glow rad="241300">
                    <a:schemeClr val="tx1"/>
                  </a:glow>
                </a:effectLst>
                <a:latin typeface="Arial" charset="0"/>
                <a:ea typeface="ＭＳ Ｐゴシック" charset="0"/>
              </a:rPr>
              <a:t>IDOP</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smtClean="0">
                <a:solidFill>
                  <a:srgbClr val="FFFFFF"/>
                </a:solidFill>
                <a:effectLst>
                  <a:glow rad="241300">
                    <a:srgbClr val="000000"/>
                  </a:glow>
                </a:effectLst>
                <a:latin typeface="Arial" charset="0"/>
                <a:ea typeface="ＭＳ Ｐゴシック" charset="0"/>
              </a:rPr>
              <a:t>International Day of Prayer for the Persecuted Church 11-10-2013</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68785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spTree>
    <p:extLst>
      <p:ext uri="{BB962C8B-B14F-4D97-AF65-F5344CB8AC3E}">
        <p14:creationId xmlns:p14="http://schemas.microsoft.com/office/powerpoint/2010/main" val="2053813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10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pic>
        <p:nvPicPr>
          <p:cNvPr id="64" name="Picture 63" descr="NTS345 Map of 7 Churches.pn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r="7371"/>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281983" y="1429297"/>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3687367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1830259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1631816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a:extLst>
              <a:ext uri="{28A0092B-C50C-407E-A947-70E740481C1C}">
                <a14:useLocalDpi xmlns:a14="http://schemas.microsoft.com/office/drawing/2010/main" val="0"/>
              </a:ext>
            </a:extLst>
          </a:blip>
          <a:srcRect l="8949" r="12432"/>
          <a:stretch/>
        </p:blipFill>
        <p:spPr>
          <a:xfrm>
            <a:off x="0" y="-72564"/>
            <a:ext cx="9144000" cy="6973229"/>
          </a:xfrm>
          <a:prstGeom prst="rect">
            <a:avLst/>
          </a:prstGeom>
        </p:spPr>
      </p:pic>
    </p:spTree>
    <p:extLst>
      <p:ext uri="{BB962C8B-B14F-4D97-AF65-F5344CB8AC3E}">
        <p14:creationId xmlns:p14="http://schemas.microsoft.com/office/powerpoint/2010/main" val="3308123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1322184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4270854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Eshaan &amp; </a:t>
            </a:r>
            <a:r>
              <a:rPr lang="en-US" sz="5400" b="1" dirty="0" err="1">
                <a:effectLst>
                  <a:glow rad="241300">
                    <a:schemeClr val="tx1"/>
                  </a:glow>
                </a:effectLst>
                <a:latin typeface="Arial" charset="0"/>
                <a:ea typeface="ＭＳ Ｐゴシック" charset="0"/>
              </a:rPr>
              <a:t>Neha</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474167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smtClean="0">
                <a:solidFill>
                  <a:srgbClr val="FFFFFF"/>
                </a:solidFill>
                <a:effectLst>
                  <a:glow rad="241300">
                    <a:srgbClr val="000000"/>
                  </a:glow>
                </a:effectLst>
                <a:latin typeface="Arial" charset="0"/>
                <a:ea typeface="ＭＳ Ｐゴシック" charset="0"/>
              </a:rPr>
              <a:t>90 killed</a:t>
            </a:r>
          </a:p>
          <a:p>
            <a:pPr defTabSz="457035"/>
            <a:r>
              <a:rPr lang="en-US" sz="5400" b="1" dirty="0" smtClean="0">
                <a:solidFill>
                  <a:srgbClr val="FFFFFF"/>
                </a:solidFill>
                <a:effectLst>
                  <a:glow rad="241300">
                    <a:srgbClr val="000000"/>
                  </a:glow>
                </a:effectLst>
                <a:latin typeface="Arial" charset="0"/>
                <a:ea typeface="ＭＳ Ｐゴシック" charset="0"/>
              </a:rPr>
              <a:t>150 wounded</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13 widows</a:t>
            </a:r>
          </a:p>
          <a:p>
            <a:pPr defTabSz="457035"/>
            <a:r>
              <a:rPr lang="en-US" sz="5400" b="1" dirty="0">
                <a:solidFill>
                  <a:srgbClr val="FFFFFF"/>
                </a:solidFill>
                <a:effectLst>
                  <a:glow rad="241300">
                    <a:srgbClr val="000000"/>
                  </a:glow>
                </a:effectLst>
                <a:latin typeface="Arial" charset="0"/>
                <a:ea typeface="ＭＳ Ｐゴシック" charset="0"/>
              </a:rPr>
              <a:t>36 orphans</a:t>
            </a:r>
          </a:p>
          <a:p>
            <a:pPr defTabSz="457035"/>
            <a:r>
              <a:rPr lang="en-US" sz="5400" b="1" dirty="0">
                <a:solidFill>
                  <a:srgbClr val="FFFFFF"/>
                </a:solidFill>
                <a:effectLst>
                  <a:glow rad="241300">
                    <a:srgbClr val="000000"/>
                  </a:glow>
                </a:effectLst>
                <a:latin typeface="Arial" charset="0"/>
                <a:ea typeface="ＭＳ Ｐゴシック" charset="0"/>
              </a:rPr>
              <a:t>53 families lost bread winners</a:t>
            </a:r>
          </a:p>
        </p:txBody>
      </p:sp>
    </p:spTree>
    <p:extLst>
      <p:ext uri="{BB962C8B-B14F-4D97-AF65-F5344CB8AC3E}">
        <p14:creationId xmlns:p14="http://schemas.microsoft.com/office/powerpoint/2010/main" val="1476636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160488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Doctors Absent</a:t>
            </a:r>
          </a:p>
        </p:txBody>
      </p:sp>
    </p:spTree>
    <p:extLst>
      <p:ext uri="{BB962C8B-B14F-4D97-AF65-F5344CB8AC3E}">
        <p14:creationId xmlns:p14="http://schemas.microsoft.com/office/powerpoint/2010/main" val="110546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Tree>
    <p:extLst>
      <p:ext uri="{BB962C8B-B14F-4D97-AF65-F5344CB8AC3E}">
        <p14:creationId xmlns:p14="http://schemas.microsoft.com/office/powerpoint/2010/main" val="3034628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en-US" b="1" dirty="0" smtClean="0">
                <a:latin typeface="Arial" charset="0"/>
                <a:ea typeface="ＭＳ Ｐゴシック" charset="0"/>
              </a:rPr>
              <a:t>In what area are you "taking hits" for your faith in Christ?</a:t>
            </a:r>
            <a:endParaRPr lang="en-US" b="1" dirty="0">
              <a:latin typeface="Arial" charset="0"/>
              <a:ea typeface="ＭＳ Ｐゴシック" charset="0"/>
            </a:endParaRPr>
          </a:p>
        </p:txBody>
      </p:sp>
    </p:spTree>
    <p:extLst>
      <p:ext uri="{BB962C8B-B14F-4D97-AF65-F5344CB8AC3E}">
        <p14:creationId xmlns:p14="http://schemas.microsoft.com/office/powerpoint/2010/main" val="230544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en-US" b="1" dirty="0">
                <a:latin typeface="Arial" charset="0"/>
                <a:ea typeface="ＭＳ Ｐゴシック" charset="0"/>
              </a:rPr>
              <a:t>How does Jesus want you to respond to suffering?</a:t>
            </a:r>
          </a:p>
        </p:txBody>
      </p:sp>
    </p:spTree>
    <p:extLst>
      <p:ext uri="{BB962C8B-B14F-4D97-AF65-F5344CB8AC3E}">
        <p14:creationId xmlns:p14="http://schemas.microsoft.com/office/powerpoint/2010/main" val="84143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Christ</a:t>
            </a:r>
            <a:r>
              <a:rPr lang="fr-FR" b="1" dirty="0" smtClean="0">
                <a:latin typeface="Arial" charset="0"/>
                <a:ea typeface="ＭＳ Ｐゴシック" charset="0"/>
              </a:rPr>
              <a:t>'</a:t>
            </a:r>
            <a:r>
              <a:rPr lang="en-US" b="1" dirty="0" smtClean="0">
                <a:latin typeface="Arial" charset="0"/>
                <a:ea typeface="ＭＳ Ｐゴシック" charset="0"/>
              </a:rPr>
              <a:t>s Writing Ministry</a:t>
            </a:r>
            <a:endParaRPr lang="en-US" b="1" dirty="0">
              <a:latin typeface="Arial" charset="0"/>
              <a:ea typeface="ＭＳ Ｐゴシック" charset="0"/>
            </a:endParaRPr>
          </a:p>
        </p:txBody>
      </p:sp>
    </p:spTree>
    <p:extLst>
      <p:ext uri="{BB962C8B-B14F-4D97-AF65-F5344CB8AC3E}">
        <p14:creationId xmlns:p14="http://schemas.microsoft.com/office/powerpoint/2010/main" val="381184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en-US" b="1" dirty="0" smtClean="0">
                <a:latin typeface="Alan Den"/>
                <a:cs typeface="Alan Den"/>
              </a:rPr>
              <a:t>If Jesus wrote a letter to </a:t>
            </a:r>
            <a:r>
              <a:rPr lang="en-US" sz="6600" b="1" dirty="0">
                <a:solidFill>
                  <a:srgbClr val="FFFF00"/>
                </a:solidFill>
                <a:latin typeface="Alan Den"/>
                <a:cs typeface="Alan Den"/>
              </a:rPr>
              <a:t>our</a:t>
            </a:r>
            <a:r>
              <a:rPr lang="en-US" sz="6600" b="1" dirty="0">
                <a:latin typeface="Alan Den"/>
                <a:cs typeface="Alan Den"/>
              </a:rPr>
              <a:t> </a:t>
            </a:r>
            <a:r>
              <a:rPr lang="en-US" b="1" dirty="0" smtClean="0">
                <a:latin typeface="Alan Den"/>
                <a:cs typeface="Alan Den"/>
              </a:rPr>
              <a:t>church, </a:t>
            </a:r>
            <a:br>
              <a:rPr lang="en-US" b="1" dirty="0" smtClean="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59155" cy="923330"/>
          </a:xfrm>
          <a:prstGeom prst="rect">
            <a:avLst/>
          </a:prstGeom>
          <a:noFill/>
        </p:spPr>
        <p:txBody>
          <a:bodyPr wrap="none" lIns="91407" tIns="45704" rIns="91407" bIns="45704" rtlCol="0">
            <a:spAutoFit/>
          </a:bodyPr>
          <a:lstStyle/>
          <a:p>
            <a:pPr defTabSz="914071"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algn="ctr" defTabSz="914071" eaLnBrk="0" fontAlgn="base" hangingPunct="0">
              <a:spcBef>
                <a:spcPct val="0"/>
              </a:spcBef>
              <a:spcAft>
                <a:spcPct val="0"/>
              </a:spcAft>
            </a:pPr>
            <a:r>
              <a:rPr lang="en-US" sz="7200" dirty="0" err="1" smtClean="0">
                <a:solidFill>
                  <a:srgbClr val="000000"/>
                </a:solidFill>
                <a:latin typeface="Times New Roman"/>
                <a:ea typeface="ＭＳ Ｐゴシック" charset="0"/>
                <a:cs typeface="Times New Roman"/>
              </a:rPr>
              <a:t>Khải</a:t>
            </a:r>
            <a:r>
              <a:rPr lang="en-US" sz="7200" dirty="0" smtClean="0">
                <a:solidFill>
                  <a:srgbClr val="000000"/>
                </a:solidFill>
                <a:latin typeface="Times New Roman"/>
                <a:ea typeface="ＭＳ Ｐゴシック" charset="0"/>
                <a:cs typeface="Times New Roman"/>
              </a:rPr>
              <a:t> </a:t>
            </a:r>
            <a:r>
              <a:rPr lang="en-US" sz="7200" dirty="0" err="1" smtClean="0">
                <a:solidFill>
                  <a:srgbClr val="000000"/>
                </a:solidFill>
                <a:latin typeface="Times New Roman"/>
                <a:ea typeface="ＭＳ Ｐゴシック" charset="0"/>
                <a:cs typeface="Times New Roman"/>
              </a:rPr>
              <a:t>huye</a:t>
            </a:r>
            <a:r>
              <a:rPr lang="en-US" sz="7200" dirty="0" smtClean="0">
                <a:solidFill>
                  <a:srgbClr val="000000"/>
                </a:solidFill>
                <a:latin typeface="Times New Roman"/>
                <a:ea typeface="ＭＳ Ｐゴシック" charset="0"/>
                <a:cs typeface="Times New Roman"/>
              </a:rPr>
              <a:t>̂̀n</a:t>
            </a:r>
            <a:endParaRPr lang="en-US" sz="7200"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3311354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76488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41424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00802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smtClean="0">
                <a:solidFill>
                  <a:schemeClr val="bg1"/>
                </a:solidFill>
                <a:effectLst>
                  <a:glow rad="152400">
                    <a:schemeClr val="tx1"/>
                  </a:glow>
                </a:effectLst>
                <a:latin typeface="Arial"/>
                <a:cs typeface="Arial"/>
              </a:rPr>
              <a:t>What are the 7 Stars &amp; 7 Lampstands (1:20 </a:t>
            </a:r>
            <a:r>
              <a:rPr lang="en-US" sz="3200" b="1" dirty="0" smtClean="0">
                <a:solidFill>
                  <a:schemeClr val="bg1"/>
                </a:solidFill>
                <a:effectLst>
                  <a:glow rad="152400">
                    <a:schemeClr val="tx1"/>
                  </a:glow>
                </a:effectLst>
                <a:latin typeface="Arial"/>
                <a:cs typeface="Arial"/>
              </a:rPr>
              <a:t>NLT</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vi-VN" sz="3200" b="1" dirty="0" smtClean="0">
                <a:solidFill>
                  <a:schemeClr val="bg1"/>
                </a:solidFill>
              </a:rPr>
              <a:t>Rev 1:20  tức là sự mầu nhiệm của bảy ngôi sao mà ngươi thấy trong tay hữu ta, và của bảy chơn đèn vàng. Bảy ngôi sao là các thiên sứ của bảy Hội thánh, còn bảy chơn đèn là bảy Hội thánh vậy. </a:t>
            </a:r>
          </a:p>
        </p:txBody>
      </p:sp>
    </p:spTree>
    <p:extLst>
      <p:ext uri="{BB962C8B-B14F-4D97-AF65-F5344CB8AC3E}">
        <p14:creationId xmlns:p14="http://schemas.microsoft.com/office/powerpoint/2010/main" val="2941310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smtClean="0">
                <a:latin typeface="Arial" charset="0"/>
                <a:ea typeface="ＭＳ Ｐゴシック" charset="0"/>
              </a:rPr>
              <a:t>Christ has authority over all churches</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52"/>
            <a:ext cx="5826536" cy="7222979"/>
          </a:xfrm>
          <a:prstGeom prst="rect">
            <a:avLst/>
          </a:prstGeom>
        </p:spPr>
      </p:pic>
      <p:sp>
        <p:nvSpPr>
          <p:cNvPr id="6" name="Text Box 37"/>
          <p:cNvSpPr txBox="1">
            <a:spLocks noChangeArrowheads="1"/>
          </p:cNvSpPr>
          <p:nvPr/>
        </p:nvSpPr>
        <p:spPr bwMode="auto">
          <a:xfrm>
            <a:off x="8413787" y="34954"/>
            <a:ext cx="695203" cy="4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smtClean="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64025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en-US">
                <a:latin typeface="Arial" charset="0"/>
                <a:ea typeface="ＭＳ Ｐゴシック" charset="0"/>
              </a:rPr>
              <a:t>7 Church Stages?</a:t>
            </a: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rot="19361246">
            <a:off x="7327900"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4394"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347</a:t>
            </a:r>
            <a:endParaRPr lang="en-US" b="1" dirty="0">
              <a:solidFill>
                <a:srgbClr val="FFFFFF"/>
              </a:solidFill>
              <a:latin typeface="Arial"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a:noFill/>
              </a14:hiddenFill>
            </a:ext>
          </a:extLst>
        </p:spPr>
      </p:cxnSp>
      <p:sp>
        <p:nvSpPr>
          <p:cNvPr id="15" name="TextBox 14"/>
          <p:cNvSpPr txBox="1"/>
          <p:nvPr/>
        </p:nvSpPr>
        <p:spPr>
          <a:xfrm rot="19361246">
            <a:off x="-103188" y="1577975"/>
            <a:ext cx="2220913"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Busy yet Backslidden </a:t>
            </a:r>
          </a:p>
        </p:txBody>
      </p:sp>
      <p:sp>
        <p:nvSpPr>
          <p:cNvPr id="17" name="TextBox 16"/>
          <p:cNvSpPr txBox="1"/>
          <p:nvPr/>
        </p:nvSpPr>
        <p:spPr>
          <a:xfrm rot="19361246">
            <a:off x="7169150" y="1520825"/>
            <a:ext cx="24082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Luxurious yet Lukewarm</a:t>
            </a:r>
          </a:p>
        </p:txBody>
      </p:sp>
      <p:sp>
        <p:nvSpPr>
          <p:cNvPr id="19" name="TextBox 18"/>
          <p:cNvSpPr txBox="1"/>
          <p:nvPr/>
        </p:nvSpPr>
        <p:spPr>
          <a:xfrm rot="19361246">
            <a:off x="5845175" y="1327150"/>
            <a:ext cx="3048000" cy="8302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Mistreated yet Missions-Minded</a:t>
            </a:r>
          </a:p>
        </p:txBody>
      </p:sp>
      <p:sp>
        <p:nvSpPr>
          <p:cNvPr id="21" name="TextBox 20"/>
          <p:cNvSpPr txBox="1"/>
          <p:nvPr/>
        </p:nvSpPr>
        <p:spPr>
          <a:xfrm rot="19361246">
            <a:off x="4768850" y="1385888"/>
            <a:ext cx="28527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Distinguished yet Dead</a:t>
            </a:r>
          </a:p>
        </p:txBody>
      </p:sp>
      <p:sp>
        <p:nvSpPr>
          <p:cNvPr id="22" name="TextBox 21"/>
          <p:cNvSpPr txBox="1"/>
          <p:nvPr/>
        </p:nvSpPr>
        <p:spPr>
          <a:xfrm rot="19361246">
            <a:off x="3595688" y="1520825"/>
            <a:ext cx="2408237"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Involved yet Immoral</a:t>
            </a:r>
          </a:p>
        </p:txBody>
      </p:sp>
      <p:sp>
        <p:nvSpPr>
          <p:cNvPr id="23" name="TextBox 22"/>
          <p:cNvSpPr txBox="1"/>
          <p:nvPr/>
        </p:nvSpPr>
        <p:spPr>
          <a:xfrm rot="19361246">
            <a:off x="2347913" y="1493838"/>
            <a:ext cx="2498725" cy="8302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Continuing yet Compromising</a:t>
            </a:r>
          </a:p>
        </p:txBody>
      </p:sp>
      <p:sp>
        <p:nvSpPr>
          <p:cNvPr id="24" name="TextBox 23"/>
          <p:cNvSpPr txBox="1"/>
          <p:nvPr/>
        </p:nvSpPr>
        <p:spPr>
          <a:xfrm rot="19361246">
            <a:off x="1111250" y="1503363"/>
            <a:ext cx="2466975" cy="830262"/>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smtClean="0">
                <a:solidFill>
                  <a:srgbClr val="FFFF00"/>
                </a:solidFill>
                <a:ea typeface="ＭＳ Ｐゴシック" charset="0"/>
              </a:rPr>
              <a:t>Suffering yet Steadfast</a:t>
            </a: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Apostolic Age</a:t>
            </a: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Materialistic</a:t>
            </a: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Modern Missions Era</a:t>
            </a: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Reformation</a:t>
            </a: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Middle Ages</a:t>
            </a:r>
          </a:p>
        </p:txBody>
      </p:sp>
      <p:sp>
        <p:nvSpPr>
          <p:cNvPr id="30" name="TextBox 29"/>
          <p:cNvSpPr txBox="1"/>
          <p:nvPr/>
        </p:nvSpPr>
        <p:spPr>
          <a:xfrm rot="19288788">
            <a:off x="2362200" y="3746500"/>
            <a:ext cx="2290763"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Constantine</a:t>
            </a: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Church Fathers</a:t>
            </a: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5840"/>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457035"/>
            <a:endParaRPr lang="en-US">
              <a:solidFill>
                <a:srgbClr val="000000"/>
              </a:solidFill>
              <a:latin typeface="Times New Roman"/>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7"/>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094759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2" y="2782095"/>
            <a:ext cx="6985001" cy="1366837"/>
          </a:xfrm>
          <a:solidFill>
            <a:srgbClr val="000000"/>
          </a:solidFill>
        </p:spPr>
        <p:txBody>
          <a:bodyPr anchor="b"/>
          <a:lstStyle/>
          <a:p>
            <a:r>
              <a:rPr lang="en-US" sz="9600" dirty="0" err="1" smtClean="0">
                <a:latin typeface="Arial" charset="0"/>
                <a:ea typeface="ＭＳ Ｐゴシック" charset="0"/>
              </a:rPr>
              <a:t>Khải</a:t>
            </a:r>
            <a:r>
              <a:rPr lang="en-US" sz="9600" dirty="0" smtClean="0">
                <a:latin typeface="Arial" charset="0"/>
                <a:ea typeface="ＭＳ Ｐゴシック" charset="0"/>
              </a:rPr>
              <a:t> </a:t>
            </a:r>
            <a:r>
              <a:rPr lang="en-US" sz="9600" dirty="0" err="1" smtClean="0">
                <a:latin typeface="Arial" charset="0"/>
                <a:ea typeface="ＭＳ Ｐゴシック" charset="0"/>
              </a:rPr>
              <a:t>huye</a:t>
            </a:r>
            <a:r>
              <a:rPr lang="en-US" sz="9600" dirty="0" smtClean="0">
                <a:latin typeface="Arial" charset="0"/>
                <a:ea typeface="ＭＳ Ｐゴシック" charset="0"/>
              </a:rPr>
              <a:t>̂̀n</a:t>
            </a:r>
            <a:endParaRPr lang="en-US" sz="9600" dirty="0">
              <a:latin typeface="Arial" charset="0"/>
              <a:ea typeface="ＭＳ Ｐゴシック" charset="0"/>
            </a:endParaRPr>
          </a:p>
        </p:txBody>
      </p:sp>
      <p:graphicFrame>
        <p:nvGraphicFramePr>
          <p:cNvPr id="9" name="Table 8"/>
          <p:cNvGraphicFramePr>
            <a:graphicFrameLocks noGrp="1"/>
          </p:cNvGraphicFramePr>
          <p:nvPr/>
        </p:nvGraphicFramePr>
        <p:xfrm>
          <a:off x="0" y="0"/>
          <a:ext cx="7924800" cy="6970476"/>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6" y="4770"/>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2319601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416565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defTabSz="914071"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698111" cy="461633"/>
          </a:xfrm>
          <a:prstGeom prst="rect">
            <a:avLst/>
          </a:prstGeom>
          <a:noFill/>
          <a:ln>
            <a:noFill/>
          </a:ln>
          <a:extLst/>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fontAlgn="base">
              <a:spcBef>
                <a:spcPct val="0"/>
              </a:spcBef>
              <a:spcAft>
                <a:spcPct val="0"/>
              </a:spcAft>
            </a:pPr>
            <a:r>
              <a:rPr lang="en-US" b="1" smtClean="0">
                <a:solidFill>
                  <a:schemeClr val="bg1"/>
                </a:solidFill>
                <a:latin typeface="Arial"/>
                <a:cs typeface="Arial"/>
              </a:rPr>
              <a:t>176</a:t>
            </a:r>
            <a:endParaRPr lang="en-US" smtClean="0">
              <a:solidFill>
                <a:schemeClr val="bg1"/>
              </a:solidFill>
              <a:latin typeface="Arial"/>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en-US" sz="3600" b="1" dirty="0">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362984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1" y="1120980"/>
            <a:ext cx="7162800" cy="193896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7" tIns="45704" rIns="91407" bIns="45704">
            <a:spAutoFit/>
          </a:bodyPr>
          <a:lstStyle/>
          <a:p>
            <a:pPr algn="ctr" defTabSz="914071" fontAlgn="base">
              <a:spcBef>
                <a:spcPct val="50000"/>
              </a:spcBef>
              <a:spcAft>
                <a:spcPct val="0"/>
              </a:spcAft>
              <a:defRPr/>
            </a:pPr>
            <a:r>
              <a:rPr lang="vi-VN" sz="4000" dirty="0" smtClean="0">
                <a:solidFill>
                  <a:schemeClr val="bg1"/>
                </a:solidFill>
              </a:rPr>
              <a:t>Nhưng điều ta trách ngươi, là ngươi đã bỏ lòng kính mến ban đầu.</a:t>
            </a:r>
            <a:endParaRPr lang="en-US" sz="4000" b="1" i="1" dirty="0">
              <a:solidFill>
                <a:schemeClr val="bg1"/>
              </a:solidFill>
              <a:latin typeface="Comic Sans MS" charset="0"/>
              <a:ea typeface="ヒラギノ角ゴ Pro W3"/>
              <a:cs typeface="ヒラギノ角ゴ Pro W3"/>
            </a:endParaRP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err="1" smtClean="0">
                <a:solidFill>
                  <a:srgbClr val="FFFFFF"/>
                </a:solidFill>
                <a:ea typeface="ＭＳ Ｐゴシック" charset="0"/>
              </a:rPr>
              <a:t>Khải</a:t>
            </a:r>
            <a:r>
              <a:rPr lang="en-US" sz="3600" b="1" dirty="0" smtClean="0">
                <a:solidFill>
                  <a:srgbClr val="FFFFFF"/>
                </a:solidFill>
                <a:ea typeface="ＭＳ Ｐゴシック" charset="0"/>
              </a:rPr>
              <a:t> </a:t>
            </a:r>
            <a:r>
              <a:rPr lang="en-US" sz="3600" b="1" dirty="0" err="1" smtClean="0">
                <a:solidFill>
                  <a:srgbClr val="FFFFFF"/>
                </a:solidFill>
                <a:ea typeface="ＭＳ Ｐゴシック" charset="0"/>
              </a:rPr>
              <a:t>huye</a:t>
            </a:r>
            <a:r>
              <a:rPr lang="en-US" sz="3600" b="1" dirty="0" smtClean="0">
                <a:solidFill>
                  <a:srgbClr val="FFFFFF"/>
                </a:solidFill>
                <a:ea typeface="ＭＳ Ｐゴシック" charset="0"/>
              </a:rPr>
              <a:t>̂̀n </a:t>
            </a:r>
            <a:r>
              <a:rPr lang="en-US" sz="3600" b="1" dirty="0">
                <a:solidFill>
                  <a:srgbClr val="FFFFFF"/>
                </a:solidFill>
                <a:ea typeface="ＭＳ Ｐゴシック" charset="0"/>
              </a:rPr>
              <a:t>2:4 (NIV)</a:t>
            </a:r>
          </a:p>
        </p:txBody>
      </p:sp>
      <p:sp>
        <p:nvSpPr>
          <p:cNvPr id="5" name="Text Box 3"/>
          <p:cNvSpPr txBox="1">
            <a:spLocks noChangeArrowheads="1"/>
          </p:cNvSpPr>
          <p:nvPr/>
        </p:nvSpPr>
        <p:spPr bwMode="auto">
          <a:xfrm>
            <a:off x="44691"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07" tIns="45704" rIns="91407" bIns="45704">
            <a:spAutoFit/>
          </a:bodyPr>
          <a:lstStyle/>
          <a:p>
            <a:pPr algn="ctr" defTabSz="914071"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68"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283393152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en-US" sz="4000" b="1" dirty="0" smtClean="0">
                <a:solidFill>
                  <a:schemeClr val="bg1"/>
                </a:solidFill>
                <a:latin typeface="Arial" charset="0"/>
                <a:ea typeface="Osaka" charset="0"/>
                <a:cs typeface="Osaka" charset="0"/>
              </a:rPr>
              <a:t>How can we handle suffering? </a:t>
            </a:r>
            <a:br>
              <a:rPr lang="en-US" sz="4000" b="1" dirty="0" smtClean="0">
                <a:solidFill>
                  <a:schemeClr val="bg1"/>
                </a:solidFill>
                <a:latin typeface="Arial" charset="0"/>
                <a:ea typeface="Osaka" charset="0"/>
                <a:cs typeface="Osaka" charset="0"/>
              </a:rPr>
            </a:br>
            <a:r>
              <a:rPr lang="en-US" sz="4000" b="1" dirty="0" smtClean="0">
                <a:solidFill>
                  <a:schemeClr val="bg1"/>
                </a:solidFill>
                <a:latin typeface="Arial" charset="0"/>
                <a:ea typeface="Osaka" charset="0"/>
                <a:cs typeface="Osaka" charset="0"/>
              </a:rPr>
              <a:t>Christ gave Smyrna three ways.</a:t>
            </a:r>
            <a:endParaRPr lang="en-US" sz="4000" b="1" dirty="0">
              <a:solidFill>
                <a:schemeClr val="bg1"/>
              </a:solidFill>
              <a:latin typeface="Arial" charset="0"/>
              <a:ea typeface="Osaka" charset="0"/>
              <a:cs typeface="Osaka"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392399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2133680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19632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855387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en-US" sz="4400" b="1" dirty="0">
                <a:latin typeface="Arial"/>
                <a:ea typeface="Times New Roman"/>
                <a:cs typeface="Arial"/>
              </a:rPr>
              <a:t>Thank Christ that he understands your own area of suffering </a:t>
            </a:r>
            <a:endParaRPr lang="en-US" sz="19900" b="1" dirty="0"/>
          </a:p>
        </p:txBody>
      </p:sp>
    </p:spTree>
    <p:extLst>
      <p:ext uri="{BB962C8B-B14F-4D97-AF65-F5344CB8AC3E}">
        <p14:creationId xmlns:p14="http://schemas.microsoft.com/office/powerpoint/2010/main" val="2237800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smtClean="0">
                <a:latin typeface="Arial" charset="0"/>
                <a:ea typeface="ＭＳ Ｐゴシック" charset="0"/>
              </a:rPr>
              <a:t>Four Views on Rev</a:t>
            </a:r>
            <a:r>
              <a:rPr lang="en-US" dirty="0">
                <a:latin typeface="Arial" charset="0"/>
                <a:ea typeface="ＭＳ Ｐゴシック" charset="0"/>
              </a:rPr>
              <a:t>. 2–</a:t>
            </a:r>
            <a:r>
              <a:rPr lang="en-US" dirty="0" smtClean="0">
                <a:latin typeface="Arial" charset="0"/>
                <a:ea typeface="ＭＳ Ｐゴシック" charset="0"/>
              </a:rPr>
              <a:t>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Historic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Churches</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625831" y="2286081"/>
            <a:ext cx="279326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Historico</a:t>
            </a: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Prophetical</a:t>
            </a: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Typical (Representative)</a:t>
            </a:r>
          </a:p>
        </p:txBody>
      </p:sp>
      <p:sp>
        <p:nvSpPr>
          <p:cNvPr id="33" name="TextBox 32"/>
          <p:cNvSpPr txBox="1"/>
          <p:nvPr/>
        </p:nvSpPr>
        <p:spPr bwMode="auto">
          <a:xfrm>
            <a:off x="6143328" y="2315192"/>
            <a:ext cx="2019563" cy="954106"/>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 View</a:t>
            </a:r>
          </a:p>
        </p:txBody>
      </p:sp>
    </p:spTree>
    <p:extLst>
      <p:ext uri="{BB962C8B-B14F-4D97-AF65-F5344CB8AC3E}">
        <p14:creationId xmlns:p14="http://schemas.microsoft.com/office/powerpoint/2010/main" val="2645767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abcnews.go.com</a:t>
            </a:r>
            <a:r>
              <a:rPr lang="en-US" sz="1600" b="1" dirty="0">
                <a:solidFill>
                  <a:srgbClr val="FFFFFF"/>
                </a:solidFill>
              </a:rPr>
              <a:t>/Health/meet-toddler-feels-pain/</a:t>
            </a:r>
            <a:r>
              <a:rPr lang="en-US" sz="1600" b="1" dirty="0" err="1">
                <a:solidFill>
                  <a:srgbClr val="FFFFFF"/>
                </a:solidFill>
              </a:rPr>
              <a:t>story?id</a:t>
            </a:r>
            <a:r>
              <a:rPr lang="en-US" sz="1600" b="1" dirty="0">
                <a:solidFill>
                  <a:srgbClr val="FFFFFF"/>
                </a:solidFill>
              </a:rPr>
              <a:t>=20658484</a:t>
            </a:r>
            <a:endParaRPr lang="en-US" sz="1100" b="1" dirty="0">
              <a:solidFill>
                <a:srgbClr val="FFFFFF"/>
              </a:solidFil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a:srcRect l="25690" t="3174" r="22230" b="3604"/>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en-US" sz="6000" b="1" dirty="0">
                <a:effectLst>
                  <a:glow rad="152400">
                    <a:schemeClr val="tx1"/>
                  </a:glow>
                </a:effectLst>
              </a:rPr>
              <a:t>Isaac Brown</a:t>
            </a:r>
            <a:br>
              <a:rPr lang="en-US" sz="6000" b="1" dirty="0">
                <a:effectLst>
                  <a:glow rad="152400">
                    <a:schemeClr val="tx1"/>
                  </a:glow>
                </a:effectLst>
              </a:rPr>
            </a:br>
            <a:r>
              <a:rPr lang="en-US" b="1" dirty="0" smtClean="0">
                <a:effectLst>
                  <a:glow rad="152400">
                    <a:schemeClr val="tx1"/>
                  </a:glow>
                </a:effectLst>
              </a:rPr>
              <a:t>The Boy Who Feels NO Pain</a:t>
            </a:r>
            <a:endParaRPr lang="en-US" b="1" dirty="0">
              <a:effectLst>
                <a:glow rad="152400">
                  <a:schemeClr val="tx1"/>
                </a:glow>
              </a:effectLst>
            </a:endParaRPr>
          </a:p>
        </p:txBody>
      </p:sp>
    </p:spTree>
    <p:extLst>
      <p:ext uri="{BB962C8B-B14F-4D97-AF65-F5344CB8AC3E}">
        <p14:creationId xmlns:p14="http://schemas.microsoft.com/office/powerpoint/2010/main" val="3486153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smtClean="0"/>
              <a:t>The Boy Who Feels NO Pain</a:t>
            </a:r>
            <a:endParaRPr lang="en-US" dirty="0"/>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www.medicaldaily.com</a:t>
            </a:r>
            <a:r>
              <a:rPr lang="en-US" sz="1600" b="1" dirty="0">
                <a:solidFill>
                  <a:srgbClr val="FFFFFF"/>
                </a:solidFill>
              </a:rPr>
              <a:t>/can-boy-who-feels-no-pain-help-chronic-pain-sufferers-261005</a:t>
            </a:r>
            <a:endParaRPr lang="en-US" sz="1100" b="1" dirty="0">
              <a:solidFill>
                <a:srgbClr val="FFFFFF"/>
              </a:solidFill>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152400">
                    <a:srgbClr val="000000"/>
                  </a:glow>
                </a:effectLst>
              </a:rPr>
              <a:t>"When he was diagnosed, [doctors said] there's nothing we can do for Isaac, not yet anyway," [his mother] Carrie recalled. "But the fact that they can take his mutated gene and cause people with chronic pain to feel less pain. The thought of that is unreal…. God gave us Isaac, maybe for this very purpose."</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defTabSz="457035"/>
            <a:endParaRPr lang="en-US" dirty="0">
              <a:solidFill>
                <a:srgbClr val="000000"/>
              </a:solidFill>
              <a:latin typeface="Times New Roman"/>
            </a:endParaRPr>
          </a:p>
        </p:txBody>
      </p:sp>
    </p:spTree>
    <p:extLst>
      <p:ext uri="{BB962C8B-B14F-4D97-AF65-F5344CB8AC3E}">
        <p14:creationId xmlns:p14="http://schemas.microsoft.com/office/powerpoint/2010/main" val="3255681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257238" y="1109177"/>
            <a:ext cx="8886762" cy="5748824"/>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defTabSz="457035"/>
            <a:r>
              <a:rPr lang="en-US" sz="3200" b="1" dirty="0">
                <a:solidFill>
                  <a:srgbClr val="FFFFFF"/>
                </a:solidFill>
              </a:rPr>
              <a:t>“Suffering can be expected for the ungodly, but why should the godly suffer? The Scriptures give a number of reasons. </a:t>
            </a:r>
            <a:r>
              <a:rPr lang="en-US" sz="3200" b="1" dirty="0">
                <a:solidFill>
                  <a:srgbClr val="FFFF00"/>
                </a:solidFill>
              </a:rPr>
              <a:t>Suffering may be:</a:t>
            </a:r>
          </a:p>
          <a:p>
            <a:pPr marL="514194" lvl="4" indent="-514194" algn="l" defTabSz="457035">
              <a:buFont typeface="+mj-lt"/>
              <a:buAutoNum type="arabicPeriod"/>
            </a:pPr>
            <a:r>
              <a:rPr lang="en-US" sz="3200" b="1" dirty="0">
                <a:solidFill>
                  <a:srgbClr val="FFFF00"/>
                </a:solidFill>
              </a:rPr>
              <a:t>disciplinary</a:t>
            </a:r>
            <a:r>
              <a:rPr lang="en-US" sz="3200" b="1" dirty="0">
                <a:solidFill>
                  <a:srgbClr val="FFFFFF"/>
                </a:solidFill>
              </a:rPr>
              <a:t> (1 Cor. 11:30-32; Heb. 12:3-13), </a:t>
            </a:r>
          </a:p>
          <a:p>
            <a:pPr marL="514194" lvl="4" indent="-514194" algn="l" defTabSz="457035">
              <a:buFont typeface="+mj-lt"/>
              <a:buAutoNum type="arabicPeriod"/>
            </a:pPr>
            <a:r>
              <a:rPr lang="en-US" sz="3200" b="1" dirty="0">
                <a:solidFill>
                  <a:srgbClr val="FFFF00"/>
                </a:solidFill>
              </a:rPr>
              <a:t>preventive</a:t>
            </a:r>
            <a:r>
              <a:rPr lang="en-US" sz="3200" b="1" dirty="0">
                <a:solidFill>
                  <a:srgbClr val="FFFFFF"/>
                </a:solidFill>
              </a:rPr>
              <a:t> (as Paul’s thorn in the flesh, 2 Cor. 12:7), </a:t>
            </a:r>
          </a:p>
          <a:p>
            <a:pPr marL="514194" lvl="4" indent="-514194" algn="l" defTabSz="457035">
              <a:buFont typeface="+mj-lt"/>
              <a:buAutoNum type="arabicPeriod"/>
            </a:pPr>
            <a:r>
              <a:rPr lang="en-US" sz="3200" b="1" dirty="0">
                <a:solidFill>
                  <a:srgbClr val="FFFF00"/>
                </a:solidFill>
              </a:rPr>
              <a:t>the learning of obedience </a:t>
            </a:r>
            <a:r>
              <a:rPr lang="en-US" sz="3200" b="1" dirty="0">
                <a:solidFill>
                  <a:srgbClr val="FFFFFF"/>
                </a:solidFill>
              </a:rPr>
              <a:t>(as Christ’s suffering, Heb. 5:8; cf. Rom. 5:3-5), or </a:t>
            </a:r>
          </a:p>
          <a:p>
            <a:pPr marL="514194" lvl="4" indent="-514194" algn="l" defTabSz="457035">
              <a:buFont typeface="+mj-lt"/>
              <a:buAutoNum type="arabicPeriod"/>
            </a:pPr>
            <a:r>
              <a:rPr lang="en-US" sz="3200" b="1" dirty="0">
                <a:solidFill>
                  <a:srgbClr val="FFFF00"/>
                </a:solidFill>
              </a:rPr>
              <a:t>the providing of a better testimony for Christ </a:t>
            </a:r>
            <a:r>
              <a:rPr lang="en-US" sz="3200" b="1" dirty="0">
                <a:solidFill>
                  <a:srgbClr val="FFFFFF"/>
                </a:solidFill>
              </a:rPr>
              <a:t>(as in Acts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latin typeface="Arial" charset="0"/>
                <a:ea typeface="ＭＳ Ｐゴシック" charset="0"/>
              </a:rPr>
              <a:t>John Walvoord, </a:t>
            </a:r>
            <a:r>
              <a:rPr lang="en-US" sz="2000" b="1" dirty="0" smtClean="0">
                <a:solidFill>
                  <a:srgbClr val="FFFFFF"/>
                </a:solidFill>
                <a:latin typeface="Arial" charset="0"/>
                <a:ea typeface="ＭＳ Ｐゴシック" charset="0"/>
              </a:rPr>
              <a:t>"</a:t>
            </a:r>
            <a:r>
              <a:rPr lang="en-US" sz="2000" b="1" dirty="0" err="1" smtClean="0">
                <a:solidFill>
                  <a:srgbClr val="FFFFFF"/>
                </a:solidFill>
                <a:latin typeface="Arial" charset="0"/>
                <a:ea typeface="ＭＳ Ｐゴシック" charset="0"/>
              </a:rPr>
              <a:t>Khải</a:t>
            </a:r>
            <a:r>
              <a:rPr lang="en-US" sz="2000" b="1" dirty="0" smtClean="0">
                <a:solidFill>
                  <a:srgbClr val="FFFFFF"/>
                </a:solidFill>
                <a:latin typeface="Arial" charset="0"/>
                <a:ea typeface="ＭＳ Ｐゴシック" charset="0"/>
              </a:rPr>
              <a:t> </a:t>
            </a:r>
            <a:r>
              <a:rPr lang="en-US" sz="2000" b="1" dirty="0" err="1" smtClean="0">
                <a:solidFill>
                  <a:srgbClr val="FFFFFF"/>
                </a:solidFill>
                <a:latin typeface="Arial" charset="0"/>
                <a:ea typeface="ＭＳ Ｐゴシック" charset="0"/>
              </a:rPr>
              <a:t>huye</a:t>
            </a:r>
            <a:r>
              <a:rPr lang="en-US" sz="2000" b="1" dirty="0" smtClean="0">
                <a:solidFill>
                  <a:srgbClr val="FFFFFF"/>
                </a:solidFill>
                <a:latin typeface="Arial" charset="0"/>
                <a:ea typeface="ＭＳ Ｐゴシック" charset="0"/>
              </a:rPr>
              <a:t>̂̀n,</a:t>
            </a:r>
            <a:r>
              <a:rPr lang="en-US" sz="2000" b="1" dirty="0">
                <a:solidFill>
                  <a:srgbClr val="FFFFFF"/>
                </a:solidFill>
                <a:latin typeface="Arial" charset="0"/>
                <a:ea typeface="ＭＳ Ｐゴシック" charset="0"/>
              </a:rPr>
              <a:t>" in </a:t>
            </a:r>
            <a:r>
              <a:rPr lang="en-US" sz="2000" b="1" i="1" dirty="0">
                <a:solidFill>
                  <a:srgbClr val="FFFFFF"/>
                </a:solidFill>
                <a:latin typeface="Arial" charset="0"/>
                <a:ea typeface="ＭＳ Ｐゴシック" charset="0"/>
              </a:rPr>
              <a:t>The Bible Knowledge Commentary</a:t>
            </a:r>
            <a:r>
              <a:rPr lang="en-US" sz="2000" b="1" dirty="0">
                <a:solidFill>
                  <a:srgbClr val="FFFFFF"/>
                </a:solidFill>
                <a:latin typeface="Arial" charset="0"/>
                <a:ea typeface="ＭＳ Ｐゴシック" charset="0"/>
              </a:rPr>
              <a:t>, 2:935</a:t>
            </a: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latin typeface="Arial" charset="0"/>
                <a:ea typeface="ＭＳ Ｐゴシック" charset="0"/>
              </a:rPr>
              <a:t>Reasons for Suffering</a:t>
            </a:r>
          </a:p>
        </p:txBody>
      </p:sp>
    </p:spTree>
    <p:extLst>
      <p:ext uri="{BB962C8B-B14F-4D97-AF65-F5344CB8AC3E}">
        <p14:creationId xmlns:p14="http://schemas.microsoft.com/office/powerpoint/2010/main" val="527306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en-US" dirty="0" smtClean="0"/>
              <a:t>Christ feels your pain.</a:t>
            </a:r>
            <a:endParaRPr lang="en-US" dirty="0"/>
          </a:p>
        </p:txBody>
      </p:sp>
    </p:spTree>
    <p:extLst>
      <p:ext uri="{BB962C8B-B14F-4D97-AF65-F5344CB8AC3E}">
        <p14:creationId xmlns:p14="http://schemas.microsoft.com/office/powerpoint/2010/main" val="2596856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2214487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a:extLst>
              <a:ext uri="{28A0092B-C50C-407E-A947-70E740481C1C}">
                <a14:useLocalDpi xmlns:a14="http://schemas.microsoft.com/office/drawing/2010/main" val="0"/>
              </a:ext>
            </a:extLst>
          </a:blip>
          <a:srcRect l="10785" t="9091" r="14706" b="50000"/>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smtClean="0">
                <a:solidFill>
                  <a:schemeClr val="bg1"/>
                </a:solidFill>
                <a:latin typeface="Arial" charset="0"/>
                <a:ea typeface="Osaka" charset="0"/>
                <a:cs typeface="Osaka" charset="0"/>
              </a:rPr>
              <a:t>II. Don't </a:t>
            </a:r>
            <a:r>
              <a:rPr lang="en-US" b="1" dirty="0" smtClean="0">
                <a:solidFill>
                  <a:srgbClr val="FFFF00"/>
                </a:solidFill>
                <a:latin typeface="Arial" charset="0"/>
                <a:ea typeface="Osaka" charset="0"/>
                <a:cs typeface="Osaka" charset="0"/>
              </a:rPr>
              <a:t>fear</a:t>
            </a:r>
            <a:r>
              <a:rPr lang="en-US" b="1" dirty="0" smtClean="0">
                <a:solidFill>
                  <a:schemeClr val="bg1"/>
                </a:solidFill>
                <a:latin typeface="Arial" charset="0"/>
                <a:ea typeface="Osaka" charset="0"/>
                <a:cs typeface="Osaka" charset="0"/>
              </a:rPr>
              <a:t> suffering for Christ (2:10a)</a:t>
            </a:r>
            <a:endParaRPr lang="en-US" b="1"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630313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156950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651411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smtClean="0">
                  <a:solidFill>
                    <a:srgbClr val="FFFFFF"/>
                  </a:solidFill>
                  <a:effectLst>
                    <a:glow rad="139700">
                      <a:srgbClr val="000000"/>
                    </a:glow>
                  </a:effectLst>
                  <a:latin typeface="Arial" charset="0"/>
                  <a:cs typeface="Arial" charset="0"/>
                </a:rPr>
                <a:t>Persecutors?</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smtClean="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dirty="0" smtClean="0">
                  <a:solidFill>
                    <a:srgbClr val="FFFFFF"/>
                  </a:solidFill>
                  <a:effectLst>
                    <a:glow rad="139700">
                      <a:srgbClr val="000000"/>
                    </a:glow>
                  </a:effectLst>
                  <a:latin typeface="Arial" charset="0"/>
                  <a:cs typeface="Arial" charset="0"/>
                </a:rPr>
                <a:t>Persecuted?</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smtClean="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smtClean="0">
                <a:solidFill>
                  <a:srgbClr val="FFFFFF"/>
                </a:solidFill>
                <a:effectLst>
                  <a:glow rad="139700">
                    <a:srgbClr val="000000"/>
                  </a:glow>
                </a:effectLst>
                <a:latin typeface="Arial" charset="0"/>
                <a:ea typeface="ＭＳ Ｐゴシック" charset="0"/>
              </a:rPr>
              <a:t>"Do not fear </a:t>
            </a:r>
            <a:r>
              <a:rPr lang="en-US" b="1" dirty="0" smtClean="0">
                <a:solidFill>
                  <a:srgbClr val="FFFF00"/>
                </a:solidFill>
                <a:effectLst>
                  <a:glow rad="139700">
                    <a:srgbClr val="000000"/>
                  </a:glow>
                </a:effectLst>
                <a:latin typeface="Arial" charset="0"/>
                <a:ea typeface="ＭＳ Ｐゴシック" charset="0"/>
              </a:rPr>
              <a:t>what they</a:t>
            </a:r>
            <a:r>
              <a:rPr lang="en-US" b="1" dirty="0" smtClean="0">
                <a:solidFill>
                  <a:srgbClr val="FFFFFF"/>
                </a:solidFill>
                <a:effectLst>
                  <a:glow rad="139700">
                    <a:srgbClr val="000000"/>
                  </a:glow>
                </a:effectLst>
                <a:latin typeface="Arial" charset="0"/>
                <a:ea typeface="ＭＳ Ｐゴシック" charset="0"/>
              </a:rPr>
              <a:t> [persecutors] </a:t>
            </a:r>
            <a:r>
              <a:rPr lang="en-US" b="1" dirty="0" smtClean="0">
                <a:solidFill>
                  <a:srgbClr val="FFFF00"/>
                </a:solidFill>
                <a:effectLst>
                  <a:glow rad="139700">
                    <a:srgbClr val="000000"/>
                  </a:glow>
                </a:effectLst>
                <a:latin typeface="Arial" charset="0"/>
                <a:ea typeface="ＭＳ Ｐゴシック" charset="0"/>
              </a:rPr>
              <a:t>fear</a:t>
            </a:r>
            <a:r>
              <a:rPr lang="en-US" b="1" dirty="0" smtClean="0">
                <a:solidFill>
                  <a:srgbClr val="FFFFFF"/>
                </a:solidFill>
                <a:effectLst>
                  <a:glow rad="139700">
                    <a:srgbClr val="000000"/>
                  </a:glow>
                </a:effectLst>
                <a:latin typeface="Arial" charset="0"/>
                <a:ea typeface="ＭＳ Ｐゴシック" charset="0"/>
              </a:rPr>
              <a:t>…" </a:t>
            </a:r>
            <a:br>
              <a:rPr lang="en-US" b="1" dirty="0" smtClean="0">
                <a:solidFill>
                  <a:srgbClr val="FFFFFF"/>
                </a:solidFill>
                <a:effectLst>
                  <a:glow rad="139700">
                    <a:srgbClr val="000000"/>
                  </a:glow>
                </a:effectLst>
                <a:latin typeface="Arial" charset="0"/>
                <a:ea typeface="ＭＳ Ｐゴシック" charset="0"/>
              </a:rPr>
            </a:br>
            <a:r>
              <a:rPr lang="en-US" b="1" dirty="0" smtClean="0">
                <a:solidFill>
                  <a:srgbClr val="FFFFFF"/>
                </a:solidFill>
                <a:effectLst>
                  <a:glow rad="139700">
                    <a:srgbClr val="000000"/>
                  </a:glow>
                </a:effectLst>
                <a:latin typeface="Arial" charset="0"/>
                <a:ea typeface="ＭＳ Ｐゴシック" charset="0"/>
              </a:rPr>
              <a:t>(1 Peter 3:14b)</a:t>
            </a:r>
            <a:endParaRPr lang="en-US" b="1" dirty="0">
              <a:solidFill>
                <a:srgbClr val="FFFFFF"/>
              </a:solidFill>
              <a:effectLst>
                <a:glow rad="139700">
                  <a:srgbClr val="000000"/>
                </a:glow>
              </a:effectLst>
              <a:latin typeface="Arial" charset="0"/>
              <a:ea typeface="ＭＳ Ｐゴシック" charset="0"/>
            </a:endParaRPr>
          </a:p>
        </p:txBody>
      </p:sp>
    </p:spTree>
    <p:extLst>
      <p:ext uri="{BB962C8B-B14F-4D97-AF65-F5344CB8AC3E}">
        <p14:creationId xmlns:p14="http://schemas.microsoft.com/office/powerpoint/2010/main" val="4291388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1"/>
            <a:ext cx="5257800" cy="4040188"/>
          </a:xfrm>
          <a:prstGeom prst="rect">
            <a:avLst/>
          </a:prstGeom>
          <a:noFill/>
          <a:extLst>
            <a:ext uri="{909E8E84-426E-40dd-AFC4-6F175D3DCCD1}">
              <a14:hiddenFill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7" tIns="45704" rIns="91407" bIns="45704" anchor="ctr"/>
          <a:lstStyle/>
          <a:p>
            <a:pPr algn="ctr" defTabSz="914071" fontAlgn="base">
              <a:spcBef>
                <a:spcPct val="0"/>
              </a:spcBef>
              <a:spcAft>
                <a:spcPct val="0"/>
              </a:spcAft>
            </a:pPr>
            <a:r>
              <a:rPr lang="en-US"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Papyrus" charset="0"/>
                <a:ea typeface="ＭＳ Ｐゴシック" charset="0"/>
                <a:cs typeface="ＭＳ Ｐゴシック" charset="0"/>
              </a:rPr>
              <a:t>The Blood of the Martyrs is the seed of the Church</a:t>
            </a:r>
            <a:r>
              <a:rPr lang="en-US" altLang="ja-JP" sz="2000" b="1" dirty="0">
                <a:solidFill>
                  <a:srgbClr val="000000"/>
                </a:solidFill>
                <a:latin typeface="Arial"/>
                <a:ea typeface="ＭＳ Ｐゴシック" charset="0"/>
                <a:cs typeface="ＭＳ Ｐゴシック" charset="0"/>
              </a:rPr>
              <a:t>"</a:t>
            </a:r>
            <a:r>
              <a:rPr lang="en-US" sz="2000" dirty="0">
                <a:solidFill>
                  <a:srgbClr val="000000"/>
                </a:solidFill>
                <a:latin typeface="Papyrus" charset="0"/>
                <a:ea typeface="ＭＳ Ｐゴシック" charset="0"/>
                <a:cs typeface="ＭＳ Ｐゴシック" charset="0"/>
              </a:rPr>
              <a:t> </a:t>
            </a:r>
            <a:br>
              <a:rPr lang="en-US" sz="2000" dirty="0">
                <a:solidFill>
                  <a:srgbClr val="000000"/>
                </a:solidFill>
                <a:latin typeface="Papyrus" charset="0"/>
                <a:ea typeface="ＭＳ Ｐゴシック" charset="0"/>
                <a:cs typeface="ＭＳ Ｐゴシック" charset="0"/>
              </a:rPr>
            </a:br>
            <a:r>
              <a:rPr lang="en-US" sz="2000" dirty="0">
                <a:solidFill>
                  <a:srgbClr val="000000"/>
                </a:solidFill>
                <a:latin typeface="Papyrus" charset="0"/>
                <a:ea typeface="ＭＳ Ｐゴシック" charset="0"/>
                <a:cs typeface="ＭＳ Ｐゴシック" charset="0"/>
              </a:rPr>
              <a:t/>
            </a:r>
            <a:br>
              <a:rPr lang="en-US" sz="2000" dirty="0">
                <a:solidFill>
                  <a:srgbClr val="000000"/>
                </a:solidFill>
                <a:latin typeface="Papyrus" charset="0"/>
                <a:ea typeface="ＭＳ Ｐゴシック" charset="0"/>
                <a:cs typeface="ＭＳ Ｐゴシック" charset="0"/>
              </a:rPr>
            </a:br>
            <a:r>
              <a:rPr lang="en-US" sz="1600" b="1" dirty="0">
                <a:solidFill>
                  <a:srgbClr val="000000"/>
                </a:solidFill>
                <a:latin typeface="Papyrus" charset="0"/>
                <a:ea typeface="ＭＳ Ｐゴシック" charset="0"/>
                <a:cs typeface="ＭＳ Ｐゴシック" charset="0"/>
              </a:rPr>
              <a:t>-Tertullian-</a:t>
            </a:r>
            <a:r>
              <a:rPr lang="en-US" sz="1400" b="1" dirty="0">
                <a:solidFill>
                  <a:srgbClr val="000000"/>
                </a:solidFill>
                <a:latin typeface="Arial" charset="0"/>
                <a:ea typeface="ＭＳ Ｐゴシック" charset="0"/>
                <a:cs typeface="ＭＳ Ｐゴシック" charset="0"/>
              </a:rPr>
              <a:t> </a:t>
            </a:r>
          </a:p>
        </p:txBody>
      </p:sp>
      <p:sp>
        <p:nvSpPr>
          <p:cNvPr id="624648" name="Rectangle 8"/>
          <p:cNvSpPr>
            <a:spLocks noGrp="1" noChangeArrowheads="1"/>
          </p:cNvSpPr>
          <p:nvPr>
            <p:ph type="ctrTitle"/>
          </p:nvPr>
        </p:nvSpPr>
        <p:spPr>
          <a:xfrm>
            <a:off x="609601" y="228600"/>
            <a:ext cx="7924800" cy="2209800"/>
          </a:xfrm>
        </p:spPr>
        <p:txBody>
          <a:bodyPr/>
          <a:lstStyle/>
          <a:p>
            <a:r>
              <a:rPr lang="en-US" sz="17000" b="1">
                <a:latin typeface="Papyrus" charset="0"/>
              </a:rPr>
              <a:t>Giving</a:t>
            </a:r>
            <a:endParaRPr lang="en-US" sz="27500" b="1">
              <a:latin typeface="Papyrus" charset="0"/>
            </a:endParaRPr>
          </a:p>
        </p:txBody>
      </p:sp>
      <p:sp>
        <p:nvSpPr>
          <p:cNvPr id="624651" name="Rectangle 11"/>
          <p:cNvSpPr>
            <a:spLocks noChangeArrowheads="1"/>
          </p:cNvSpPr>
          <p:nvPr/>
        </p:nvSpPr>
        <p:spPr bwMode="auto">
          <a:xfrm>
            <a:off x="2209800" y="2082018"/>
            <a:ext cx="5029200" cy="371077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7" tIns="45704" rIns="91407" bIns="45704"/>
          <a:lstStyle/>
          <a:p>
            <a:pPr algn="ctr" defTabSz="914071" fontAlgn="base">
              <a:spcBef>
                <a:spcPct val="20000"/>
              </a:spcBef>
              <a:spcAft>
                <a:spcPct val="0"/>
              </a:spcAft>
            </a:pPr>
            <a:r>
              <a:rPr lang="vi-VN" sz="3200" dirty="0" smtClean="0"/>
              <a:t> 13:3  Dầu tôi phân phát gia tài để nuôi kẻ nghèo khó, lại bỏ thân mình để chịu đốt, song không có tình yêu thương, thì điều đó chẳng ích chi cho tôi.</a:t>
            </a:r>
            <a:endParaRPr lang="en-US" sz="3200" i="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73769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Responses</a:t>
            </a: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smtClean="0">
                <a:solidFill>
                  <a:srgbClr val="FFFFFF"/>
                </a:solidFill>
                <a:effectLst>
                  <a:glow rad="241300">
                    <a:srgbClr val="000000"/>
                  </a:glow>
                </a:effectLst>
                <a:latin typeface="Arial" charset="0"/>
                <a:ea typeface="ＭＳ Ｐゴシック" charset="0"/>
              </a:rPr>
              <a:t>Dedicated to the Martyrs of All Saints Church Peshawar Blast</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800" b="1" dirty="0" smtClean="0">
                <a:solidFill>
                  <a:srgbClr val="FFFFFF"/>
                </a:solidFill>
                <a:effectLst>
                  <a:glow rad="241300">
                    <a:srgbClr val="000000"/>
                  </a:glow>
                </a:effectLst>
                <a:latin typeface="Arial" charset="0"/>
                <a:ea typeface="ＭＳ Ｐゴシック" charset="0"/>
              </a:rPr>
              <a:t>No one can move them, neither can they tremble</a:t>
            </a:r>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19163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smtClean="0">
                <a:solidFill>
                  <a:schemeClr val="bg1"/>
                </a:solidFill>
                <a:effectLst>
                  <a:glow rad="152400">
                    <a:schemeClr val="tx1"/>
                  </a:glow>
                </a:effectLst>
                <a:latin typeface="Arial"/>
                <a:cs typeface="Arial"/>
              </a:rPr>
              <a:t>What are the 7 Stars &amp; 7 Lampstands (1:20 </a:t>
            </a:r>
            <a:r>
              <a:rPr lang="en-US" sz="3200" b="1" dirty="0" smtClean="0">
                <a:solidFill>
                  <a:schemeClr val="bg1"/>
                </a:solidFill>
                <a:effectLst>
                  <a:glow rad="152400">
                    <a:schemeClr val="tx1"/>
                  </a:glow>
                </a:effectLst>
                <a:latin typeface="Arial"/>
                <a:cs typeface="Arial"/>
              </a:rPr>
              <a:t>NLT</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90714" y="1987143"/>
            <a:ext cx="4768810"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000" b="1">
                <a:solidFill>
                  <a:schemeClr val="bg1"/>
                </a:solidFill>
                <a:effectLst>
                  <a:glow rad="152400">
                    <a:schemeClr val="tx1"/>
                  </a:glow>
                </a:effectLst>
                <a:latin typeface="Arial"/>
                <a:ea typeface="ＭＳ Ｐゴシック" charset="0"/>
                <a:cs typeface="Arial"/>
              </a:defRPr>
            </a:lvl1pPr>
            <a:lvl2pPr algn="ctr" eaLnBrk="0" fontAlgn="base" hangingPunct="0">
              <a:spcBef>
                <a:spcPct val="0"/>
              </a:spcBef>
              <a:spcAft>
                <a:spcPct val="0"/>
              </a:spcAft>
              <a:defRPr sz="4400">
                <a:latin typeface="Calibri" charset="0"/>
                <a:ea typeface="ＭＳ Ｐゴシック" charset="0"/>
                <a:cs typeface="ＭＳ Ｐゴシック" charset="0"/>
              </a:defRPr>
            </a:lvl2pPr>
            <a:lvl3pPr algn="ctr" eaLnBrk="0" fontAlgn="base" hangingPunct="0">
              <a:spcBef>
                <a:spcPct val="0"/>
              </a:spcBef>
              <a:spcAft>
                <a:spcPct val="0"/>
              </a:spcAft>
              <a:defRPr sz="4400">
                <a:latin typeface="Calibri" charset="0"/>
                <a:ea typeface="ＭＳ Ｐゴシック" charset="0"/>
                <a:cs typeface="ＭＳ Ｐゴシック" charset="0"/>
              </a:defRPr>
            </a:lvl3pPr>
            <a:lvl4pPr algn="ctr" eaLnBrk="0" fontAlgn="base" hangingPunct="0">
              <a:spcBef>
                <a:spcPct val="0"/>
              </a:spcBef>
              <a:spcAft>
                <a:spcPct val="0"/>
              </a:spcAft>
              <a:defRPr sz="4400">
                <a:latin typeface="Calibri" charset="0"/>
                <a:ea typeface="ＭＳ Ｐゴシック" charset="0"/>
                <a:cs typeface="ＭＳ Ｐゴシック" charset="0"/>
              </a:defRPr>
            </a:lvl4pPr>
            <a:lvl5pPr algn="ctr" eaLnBrk="0" fontAlgn="base" hangingPunct="0">
              <a:spcBef>
                <a:spcPct val="0"/>
              </a:spcBef>
              <a:spcAft>
                <a:spcPct val="0"/>
              </a:spcAft>
              <a:defRPr sz="4400">
                <a:latin typeface="Calibri" charset="0"/>
                <a:ea typeface="ＭＳ Ｐゴシック" charset="0"/>
                <a:cs typeface="ＭＳ Ｐゴシック" charset="0"/>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r>
              <a:rPr lang="vi-VN" sz="2800" dirty="0"/>
              <a:t>tức là sự mầu nhiệm của bảy ngôi sao mà ngươi thấy trong tay hữu ta, và của bảy chơn đèn vàng. Bảy ngôi sao là các thiên sứ của bảy Hội thánh, còn bảy chơn đèn là bảy Hội thánh vậy. </a:t>
            </a:r>
          </a:p>
        </p:txBody>
      </p:sp>
    </p:spTree>
    <p:extLst>
      <p:ext uri="{BB962C8B-B14F-4D97-AF65-F5344CB8AC3E}">
        <p14:creationId xmlns:p14="http://schemas.microsoft.com/office/powerpoint/2010/main" val="4201973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4000" b="1" dirty="0" smtClean="0">
                <a:solidFill>
                  <a:srgbClr val="FFFFFF"/>
                </a:solidFill>
                <a:effectLst>
                  <a:glow rad="241300">
                    <a:srgbClr val="000000"/>
                  </a:glow>
                </a:effectLst>
                <a:latin typeface="Arial" charset="0"/>
                <a:ea typeface="ＭＳ Ｐゴシック" charset="0"/>
              </a:rPr>
              <a:t>Sometimes we react based on fear</a:t>
            </a:r>
            <a:endParaRPr lang="en-US" sz="40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4043153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en-US" b="1" dirty="0" smtClean="0">
                <a:effectLst>
                  <a:glow rad="241300">
                    <a:schemeClr val="tx1"/>
                  </a:glow>
                </a:effectLst>
                <a:latin typeface="Arial" charset="0"/>
                <a:ea typeface="ＭＳ Ｐゴシック" charset="0"/>
              </a:rPr>
              <a:t>Indian Christians Call to End Relations with Pakistan</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Political Responses</a:t>
            </a:r>
          </a:p>
        </p:txBody>
      </p:sp>
    </p:spTree>
    <p:extLst>
      <p:ext uri="{BB962C8B-B14F-4D97-AF65-F5344CB8AC3E}">
        <p14:creationId xmlns:p14="http://schemas.microsoft.com/office/powerpoint/2010/main" val="4121522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Responses of Anger</a:t>
            </a: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705093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753718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chemeClr val="tx1"/>
                </a:solidFill>
                <a:effectLst/>
                <a:latin typeface="Arial" charset="0"/>
                <a:ea typeface="ＭＳ Ｐゴシック" charset="0"/>
              </a:rPr>
              <a:t>If one part suffers…</a:t>
            </a:r>
            <a:endParaRPr lang="en-US" sz="6000" b="1" dirty="0">
              <a:solidFill>
                <a:schemeClr val="tx1"/>
              </a:solidFill>
              <a:effectLst/>
              <a:latin typeface="Arial" charset="0"/>
              <a:ea typeface="ＭＳ Ｐゴシック" charset="0"/>
            </a:endParaRP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a:endParaRPr lang="en-US" dirty="0" smtClean="0">
              <a:solidFill>
                <a:srgbClr val="000000"/>
              </a:solidFill>
              <a:latin typeface="Comic Sans MS" pitchFamily="-112" charset="0"/>
              <a:ea typeface="+mn-ea"/>
              <a:cs typeface="+mn-cs"/>
            </a:endParaRPr>
          </a:p>
          <a:p>
            <a:pPr defTabSz="914118"/>
            <a:endParaRPr lang="en-US" dirty="0">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Our Response</a:t>
            </a:r>
          </a:p>
        </p:txBody>
      </p:sp>
    </p:spTree>
    <p:extLst>
      <p:ext uri="{BB962C8B-B14F-4D97-AF65-F5344CB8AC3E}">
        <p14:creationId xmlns:p14="http://schemas.microsoft.com/office/powerpoint/2010/main" val="2332175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en-US" sz="6600" b="1" dirty="0">
                <a:effectLst>
                  <a:glow rad="241300">
                    <a:schemeClr val="tx1"/>
                  </a:glow>
                </a:effectLst>
                <a:latin typeface="Arial" charset="0"/>
                <a:ea typeface="ＭＳ Ｐゴシック" charset="0"/>
              </a:rPr>
              <a:t>Will you confess your fear of suffering </a:t>
            </a:r>
            <a:r>
              <a:rPr lang="en-US" sz="6600" b="1" dirty="0" smtClean="0">
                <a:effectLst>
                  <a:glow rad="241300">
                    <a:schemeClr val="tx1"/>
                  </a:glow>
                </a:effectLst>
                <a:latin typeface="Arial" charset="0"/>
                <a:ea typeface="ＭＳ Ｐゴシック" charset="0"/>
              </a:rPr>
              <a:t/>
            </a:r>
            <a:br>
              <a:rPr lang="en-US" sz="6600" b="1" dirty="0" smtClean="0">
                <a:effectLst>
                  <a:glow rad="241300">
                    <a:schemeClr val="tx1"/>
                  </a:glow>
                </a:effectLst>
                <a:latin typeface="Arial" charset="0"/>
                <a:ea typeface="ＭＳ Ｐゴシック" charset="0"/>
              </a:rPr>
            </a:br>
            <a:r>
              <a:rPr lang="en-US" sz="6600" b="1" dirty="0" smtClean="0">
                <a:effectLst>
                  <a:glow rad="241300">
                    <a:schemeClr val="tx1"/>
                  </a:glow>
                </a:effectLst>
                <a:latin typeface="Arial" charset="0"/>
                <a:ea typeface="ＭＳ Ｐゴシック" charset="0"/>
              </a:rPr>
              <a:t>right now</a:t>
            </a:r>
            <a:r>
              <a:rPr lang="en-US" sz="6600" b="1" dirty="0">
                <a:effectLst>
                  <a:glow rad="241300">
                    <a:schemeClr val="tx1"/>
                  </a:glow>
                </a:effectLst>
                <a:latin typeface="Arial" charset="0"/>
                <a:ea typeface="ＭＳ Ｐゴシック" charset="0"/>
              </a:rPr>
              <a:t>?</a:t>
            </a: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511567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3124703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a:extLst>
              <a:ext uri="{28A0092B-C50C-407E-A947-70E740481C1C}">
                <a14:useLocalDpi xmlns:a14="http://schemas.microsoft.com/office/drawing/2010/main" val="0"/>
              </a:ext>
            </a:extLst>
          </a:blip>
          <a:srcRect l="10785" t="9091" r="14706" b="50000"/>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smtClean="0">
                <a:solidFill>
                  <a:schemeClr val="bg1"/>
                </a:solidFill>
                <a:latin typeface="Arial" charset="0"/>
                <a:ea typeface="Osaka" charset="0"/>
                <a:cs typeface="Osaka" charset="0"/>
              </a:rPr>
              <a:t>II. Don't </a:t>
            </a:r>
            <a:r>
              <a:rPr lang="en-US" b="1" dirty="0" smtClean="0">
                <a:solidFill>
                  <a:srgbClr val="FFFF00"/>
                </a:solidFill>
                <a:latin typeface="Arial" charset="0"/>
                <a:ea typeface="Osaka" charset="0"/>
                <a:cs typeface="Osaka" charset="0"/>
              </a:rPr>
              <a:t>fear</a:t>
            </a:r>
            <a:r>
              <a:rPr lang="en-US" b="1" dirty="0" smtClean="0">
                <a:solidFill>
                  <a:schemeClr val="bg1"/>
                </a:solidFill>
                <a:latin typeface="Arial" charset="0"/>
                <a:ea typeface="Osaka" charset="0"/>
                <a:cs typeface="Osaka" charset="0"/>
              </a:rPr>
              <a:t> suffering for Christ (2:10a)</a:t>
            </a:r>
            <a:endParaRPr lang="en-US" b="1"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238735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en-US" sz="4800" b="1" dirty="0"/>
              <a:t>Be </a:t>
            </a:r>
            <a:r>
              <a:rPr lang="en-US" sz="4800" b="1" dirty="0">
                <a:solidFill>
                  <a:srgbClr val="FFFF00"/>
                </a:solidFill>
              </a:rPr>
              <a:t>faithful</a:t>
            </a:r>
            <a:r>
              <a:rPr lang="en-US" sz="4800" b="1" dirty="0"/>
              <a:t> during suffering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2277195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28" name="Group 27"/>
          <p:cNvGrpSpPr>
            <a:grpSpLocks noChangeAspect="1"/>
          </p:cNvGrpSpPr>
          <p:nvPr/>
        </p:nvGrpSpPr>
        <p:grpSpPr bwMode="auto">
          <a:xfrm>
            <a:off x="1604963" y="735013"/>
            <a:ext cx="5688012"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894553" y="836712"/>
              <a:ext cx="3065214" cy="26784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The devil will throw some of you into prison and you will suffer for 10 days</a:t>
              </a:r>
            </a:p>
          </p:txBody>
        </p:sp>
      </p:gr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866053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smtClean="0">
                <a:latin typeface="Arial" charset="0"/>
                <a:ea typeface="ＭＳ Ｐゴシック" charset="0"/>
              </a:rPr>
              <a:t>Christ has authority over all churches</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54103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en-US" altLang="ja-JP" sz="3600" b="1" dirty="0">
                <a:latin typeface="Chalkduster"/>
                <a:ea typeface="ＭＳ Ｐゴシック" charset="0"/>
                <a:cs typeface="Chalkduster"/>
              </a:rPr>
              <a:t>Smyrna: Suffering Yet Steadfast</a:t>
            </a:r>
            <a:endParaRPr lang="en-US" sz="3600" b="1" dirty="0">
              <a:latin typeface="Chalkduster"/>
              <a:ea typeface="ＭＳ Ｐゴシック" charset="0"/>
              <a:cs typeface="Chalkduster"/>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latin typeface="Chalkduster"/>
                <a:ea typeface="ＭＳ Ｐゴシック" charset="0"/>
                <a:cs typeface="Chalkduster"/>
              </a:rPr>
              <a:t>"The devil will throw some of you into prison and test you for 10 days" (2:</a:t>
            </a:r>
            <a:r>
              <a:rPr lang="en-US" altLang="ja-JP" sz="3200" b="1" dirty="0" smtClean="0">
                <a:solidFill>
                  <a:srgbClr val="FFFFFF"/>
                </a:solidFill>
                <a:effectLst>
                  <a:glow rad="165100">
                    <a:srgbClr val="000000"/>
                  </a:glow>
                </a:effectLst>
                <a:latin typeface="Chalkduster"/>
                <a:ea typeface="ＭＳ Ｐゴシック" charset="0"/>
                <a:cs typeface="Chalkduster"/>
              </a:rPr>
              <a:t>10b)</a:t>
            </a:r>
            <a:endParaRPr lang="en-US" sz="3200" b="1" dirty="0">
              <a:solidFill>
                <a:srgbClr val="FFFFFF"/>
              </a:solidFill>
              <a:effectLst>
                <a:glow rad="165100">
                  <a:srgbClr val="000000"/>
                </a:glow>
              </a:effectLst>
              <a:latin typeface="Chalkduster"/>
              <a:ea typeface="ＭＳ Ｐゴシック" charset="0"/>
              <a:cs typeface="Chalkduster"/>
            </a:endParaRPr>
          </a:p>
        </p:txBody>
      </p:sp>
    </p:spTree>
    <p:extLst>
      <p:ext uri="{BB962C8B-B14F-4D97-AF65-F5344CB8AC3E}">
        <p14:creationId xmlns:p14="http://schemas.microsoft.com/office/powerpoint/2010/main" val="3681872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048246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en-US" altLang="ja-JP" sz="3600" b="1" dirty="0" smtClean="0">
                <a:latin typeface="Chalkduster"/>
                <a:ea typeface="ＭＳ Ｐゴシック" charset="0"/>
                <a:cs typeface="Chalkduster"/>
              </a:rPr>
              <a:t>“Be </a:t>
            </a:r>
            <a:r>
              <a:rPr lang="en-US" altLang="ja-JP" sz="3600" b="1" dirty="0">
                <a:latin typeface="Chalkduster"/>
                <a:ea typeface="ＭＳ Ｐゴシック" charset="0"/>
                <a:cs typeface="Chalkduster"/>
              </a:rPr>
              <a:t>faithful until </a:t>
            </a:r>
            <a:r>
              <a:rPr lang="en-US" altLang="ja-JP" sz="3600" b="1" dirty="0" smtClean="0">
                <a:latin typeface="Chalkduster"/>
                <a:ea typeface="ＭＳ Ｐゴシック" charset="0"/>
                <a:cs typeface="Chalkduster"/>
              </a:rPr>
              <a:t>death” (2:10c)</a:t>
            </a:r>
            <a:endParaRPr lang="en-US" sz="3600" b="1" dirty="0">
              <a:latin typeface="Chalkduster"/>
              <a:ea typeface="ＭＳ Ｐゴシック" charset="0"/>
              <a:cs typeface="Chalkduster"/>
            </a:endParaRPr>
          </a:p>
        </p:txBody>
      </p:sp>
    </p:spTree>
    <p:extLst>
      <p:ext uri="{BB962C8B-B14F-4D97-AF65-F5344CB8AC3E}">
        <p14:creationId xmlns:p14="http://schemas.microsoft.com/office/powerpoint/2010/main" val="4100849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a:extLst>
              <a:ext uri="{28A0092B-C50C-407E-A947-70E740481C1C}">
                <a14:useLocalDpi xmlns:a14="http://schemas.microsoft.com/office/drawing/2010/main" val="0"/>
              </a:ext>
            </a:extLst>
          </a:blip>
          <a:srcRect l="9804" t="9091" r="16667" b="57291"/>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dirty="0" smtClean="0">
                <a:solidFill>
                  <a:schemeClr val="bg1"/>
                </a:solidFill>
                <a:latin typeface="Arial" charset="0"/>
                <a:ea typeface="Osaka" charset="0"/>
                <a:cs typeface="Osaka" charset="0"/>
              </a:rPr>
              <a:t>Perpetua</a:t>
            </a:r>
            <a:r>
              <a:rPr lang="fr-FR" altLang="ja-JP" dirty="0" smtClean="0">
                <a:solidFill>
                  <a:schemeClr val="bg1"/>
                </a:solidFill>
                <a:latin typeface="Arial" charset="0"/>
                <a:ea typeface="Osaka" charset="0"/>
                <a:cs typeface="Osaka" charset="0"/>
              </a:rPr>
              <a:t>'</a:t>
            </a:r>
            <a:r>
              <a:rPr lang="en-US" altLang="ja-JP" dirty="0" smtClean="0">
                <a:solidFill>
                  <a:schemeClr val="bg1"/>
                </a:solidFill>
                <a:latin typeface="Arial" charset="0"/>
                <a:ea typeface="Osaka" charset="0"/>
                <a:cs typeface="Osaka" charset="0"/>
              </a:rPr>
              <a:t>s </a:t>
            </a:r>
            <a:r>
              <a:rPr lang="en-US" altLang="ja-JP" dirty="0">
                <a:solidFill>
                  <a:schemeClr val="bg1"/>
                </a:solidFill>
                <a:latin typeface="Arial" charset="0"/>
                <a:ea typeface="Osaka" charset="0"/>
                <a:cs typeface="Osaka" charset="0"/>
              </a:rPr>
              <a:t>Martyrdom (</a:t>
            </a:r>
            <a:r>
              <a:rPr lang="en-US" altLang="ja-JP" sz="3600" dirty="0">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
        <p:nvSpPr>
          <p:cNvPr id="5" name="Text Box 37"/>
          <p:cNvSpPr txBox="1">
            <a:spLocks noChangeArrowheads="1"/>
          </p:cNvSpPr>
          <p:nvPr/>
        </p:nvSpPr>
        <p:spPr bwMode="auto">
          <a:xfrm>
            <a:off x="8413787" y="34954"/>
            <a:ext cx="695203" cy="463814"/>
          </a:xfrm>
          <a:prstGeom prst="rect">
            <a:avLst/>
          </a:prstGeom>
          <a:solidFill>
            <a:schemeClr val="tx1"/>
          </a:solidFill>
          <a:ln>
            <a:noFill/>
          </a:ln>
          <a:extLst/>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smtClean="0">
                <a:solidFill>
                  <a:srgbClr val="FFFFFF"/>
                </a:solidFill>
                <a:latin typeface="Arial" charset="0"/>
                <a:cs typeface="Arial" charset="0"/>
              </a:rPr>
              <a:t>352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10674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28" name="Group 27"/>
          <p:cNvGrpSpPr>
            <a:grpSpLocks noChangeAspect="1"/>
          </p:cNvGrpSpPr>
          <p:nvPr/>
        </p:nvGrpSpPr>
        <p:grpSpPr bwMode="auto">
          <a:xfrm>
            <a:off x="1604963" y="735013"/>
            <a:ext cx="5688012"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894553" y="836712"/>
              <a:ext cx="3065214" cy="26784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The devil will throw some of you into prison and you will suffer for 10 days</a:t>
              </a:r>
            </a:p>
          </p:txBody>
        </p:sp>
      </p:grpSp>
      <p:grpSp>
        <p:nvGrpSpPr>
          <p:cNvPr id="13" name="Group 12"/>
          <p:cNvGrpSpPr>
            <a:grpSpLocks noChangeAspect="1"/>
          </p:cNvGrpSpPr>
          <p:nvPr/>
        </p:nvGrpSpPr>
        <p:grpSpPr bwMode="auto">
          <a:xfrm>
            <a:off x="1103338" y="188913"/>
            <a:ext cx="6696075" cy="6696075"/>
            <a:chOff x="1475656" y="836712"/>
            <a:chExt cx="5904656" cy="5688632"/>
          </a:xfrm>
        </p:grpSpPr>
        <p:sp>
          <p:nvSpPr>
            <p:cNvPr id="79259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471" y="836712"/>
              <a:ext cx="1887026" cy="193801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receive a crown of life</a:t>
              </a:r>
            </a:p>
          </p:txBody>
        </p:sp>
      </p:gr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16228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4000" b="1" dirty="0">
                <a:solidFill>
                  <a:srgbClr val="FFFF00"/>
                </a:solidFill>
              </a:rPr>
              <a:t>E</a:t>
            </a:r>
            <a:r>
              <a:rPr lang="en-US" sz="4000" b="1" dirty="0">
                <a:solidFill>
                  <a:srgbClr val="FFFFFF"/>
                </a:solidFill>
              </a:rPr>
              <a:t>mployment</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a:t>
            </a:r>
            <a:br>
              <a:rPr lang="en-US" sz="4000" b="1" dirty="0">
                <a:solidFill>
                  <a:srgbClr val="FFFFFF"/>
                </a:solidFill>
              </a:rPr>
            </a:br>
            <a:r>
              <a:rPr lang="en-US" sz="4000" b="1" dirty="0">
                <a:solidFill>
                  <a:srgbClr val="FFFF00"/>
                </a:solidFill>
              </a:rPr>
              <a:t>A</a:t>
            </a:r>
            <a:r>
              <a:rPr lang="en-US" sz="4000" b="1" dirty="0">
                <a:solidFill>
                  <a:srgbClr val="FFFFFF"/>
                </a:solidFill>
              </a:rPr>
              <a:t>ct</a:t>
            </a: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smtClean="0"/>
              <a:t>DEFEND EQUALITY</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2613864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a:t>
            </a:r>
            <a:endParaRPr lang="en-US" dirty="0"/>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74265">
            <a:off x="3266309" y="4101349"/>
            <a:ext cx="4817426" cy="1653524"/>
          </a:xfrm>
          <a:prstGeom prst="rect">
            <a:avLst/>
          </a:prstGeom>
          <a:solidFill>
            <a:srgbClr val="E5D473"/>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chemeClr val="tx1"/>
                </a:solidFill>
              </a:rPr>
              <a:t>END(A) LEGAL</a:t>
            </a:r>
            <a:br>
              <a:rPr lang="en-US" sz="4000" b="1" dirty="0" smtClean="0">
                <a:solidFill>
                  <a:schemeClr val="tx1"/>
                </a:solidFill>
              </a:rPr>
            </a:br>
            <a:r>
              <a:rPr lang="en-US" sz="4000" b="1" dirty="0" smtClean="0">
                <a:solidFill>
                  <a:schemeClr val="tx1"/>
                </a:solidFill>
              </a:rPr>
              <a:t>DISCRIMINATION!</a:t>
            </a:r>
            <a:endParaRPr lang="en-US" sz="4000" b="1" dirty="0">
              <a:solidFill>
                <a:schemeClr val="tx1"/>
              </a:solidFil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2991615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a:t>
            </a:r>
            <a:endParaRPr lang="en-US" dirty="0"/>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smtClean="0">
                <a:solidFill>
                  <a:srgbClr val="FFFFFF"/>
                </a:solidFill>
              </a:rPr>
              <a:t>I SHOWER NEXT TO A GAY PERSON.  </a:t>
            </a:r>
            <a:r>
              <a:rPr lang="en-US" b="1" dirty="0" smtClean="0">
                <a:solidFill>
                  <a:srgbClr val="CCFFCC"/>
                </a:solidFill>
              </a:rPr>
              <a:t>YOU CAN WORK NEXT TO ONE.</a:t>
            </a:r>
            <a:endParaRPr lang="en-US" b="1" dirty="0">
              <a:solidFill>
                <a:srgbClr val="CCFFCC"/>
              </a:solidFil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smtClean="0">
                <a:solidFill>
                  <a:srgbClr val="FFFFFF"/>
                </a:solidFill>
              </a:rPr>
              <a:t>PASS ENDA.</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4252421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en-US" b="1" dirty="0" smtClean="0"/>
              <a:t>Most Christian conservatives oppose ENDA</a:t>
            </a:r>
            <a:endParaRPr lang="en-US" b="1" dirty="0"/>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t>THE ENDA BILL</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8000" b="1" dirty="0" smtClean="0">
                <a:solidFill>
                  <a:srgbClr val="FF0000"/>
                </a:solidFill>
              </a:rPr>
              <a:t>STOP</a:t>
            </a:r>
            <a:endParaRPr lang="en-US" sz="8000" b="1" dirty="0">
              <a:solidFill>
                <a:srgbClr val="FF0000"/>
              </a:solidFill>
            </a:endParaRPr>
          </a:p>
        </p:txBody>
      </p:sp>
    </p:spTree>
    <p:extLst>
      <p:ext uri="{BB962C8B-B14F-4D97-AF65-F5344CB8AC3E}">
        <p14:creationId xmlns:p14="http://schemas.microsoft.com/office/powerpoint/2010/main" val="1693142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161242"/>
            <a:ext cx="3930374" cy="1591365"/>
          </a:xfrm>
        </p:spPr>
        <p:txBody>
          <a:bodyPr/>
          <a:lstStyle/>
          <a:p>
            <a:r>
              <a:rPr lang="en-US" sz="3600" b="1" dirty="0">
                <a:solidFill>
                  <a:srgbClr val="000090"/>
                </a:solidFill>
              </a:rPr>
              <a:t>Previous ENDA Exceptions</a:t>
            </a:r>
          </a:p>
        </p:txBody>
      </p:sp>
      <p:sp>
        <p:nvSpPr>
          <p:cNvPr id="3" name="Rectangle 2"/>
          <p:cNvSpPr/>
          <p:nvPr/>
        </p:nvSpPr>
        <p:spPr>
          <a:xfrm>
            <a:off x="563219" y="2798948"/>
            <a:ext cx="7894983" cy="3970318"/>
          </a:xfrm>
          <a:prstGeom prst="rect">
            <a:avLst/>
          </a:prstGeom>
        </p:spPr>
        <p:txBody>
          <a:bodyPr wrap="square" lIns="91407" tIns="45704" rIns="91407" bIns="45704">
            <a:spAutoFit/>
          </a:bodyPr>
          <a:lstStyle/>
          <a:p>
            <a:pPr defTabSz="457035"/>
            <a:r>
              <a:rPr lang="en-US" sz="2800" b="1" dirty="0">
                <a:solidFill>
                  <a:srgbClr val="000090"/>
                </a:solidFill>
                <a:latin typeface="Arial"/>
                <a:cs typeface="Arial"/>
              </a:rPr>
              <a:t>"Currently (30 Oct 2013), ENDA has a religious exemption that provides leeway for religious organizations, like churches or religious schools, to discriminate against LGBT employees. That same leeway isn’t found under Title VII of the Civil Rights Act of 1964, which prohibits religious organizations from discriminating on the basis of race, gender or national origin."</a:t>
            </a: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600" b="1" dirty="0">
                <a:solidFill>
                  <a:srgbClr val="FFFFFF"/>
                </a:solidFill>
              </a:rPr>
              <a:t>"America's Leading Gay News Source"</a:t>
            </a: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579674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6.png"/></Relationships>
</file>

<file path=ppt/theme/_rels/theme20.xml.rels><?xml version="1.0" encoding="UTF-8" standalone="yes"?>
<Relationships xmlns="http://schemas.openxmlformats.org/package/2006/relationships"><Relationship Id="rId1" Type="http://schemas.openxmlformats.org/officeDocument/2006/relationships/image" Target="../media/image6.png"/></Relationships>
</file>

<file path=ppt/theme/_rels/theme21.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9.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3.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5620</TotalTime>
  <Words>10253</Words>
  <Application>Microsoft Macintosh PowerPoint</Application>
  <PresentationFormat>On-screen Show (4:3)</PresentationFormat>
  <Paragraphs>1521</Paragraphs>
  <Slides>215</Slides>
  <Notes>174</Notes>
  <HiddenSlides>193</HiddenSlides>
  <MMClips>1</MMClips>
  <ScaleCrop>false</ScaleCrop>
  <HeadingPairs>
    <vt:vector size="6" baseType="variant">
      <vt:variant>
        <vt:lpstr>Theme</vt:lpstr>
      </vt:variant>
      <vt:variant>
        <vt:i4>33</vt:i4>
      </vt:variant>
      <vt:variant>
        <vt:lpstr>Embedded OLE Servers</vt:lpstr>
      </vt:variant>
      <vt:variant>
        <vt:i4>1</vt:i4>
      </vt:variant>
      <vt:variant>
        <vt:lpstr>Slide Titles</vt:lpstr>
      </vt:variant>
      <vt:variant>
        <vt:i4>215</vt:i4>
      </vt:variant>
    </vt:vector>
  </HeadingPairs>
  <TitlesOfParts>
    <vt:vector size="249" baseType="lpstr">
      <vt:lpstr>16_Blank Presentation</vt:lpstr>
      <vt:lpstr>21_Blank Presentation</vt:lpstr>
      <vt:lpstr>4_Office Theme</vt:lpstr>
      <vt:lpstr>3_Office Theme</vt:lpstr>
      <vt:lpstr>13_Default Design</vt:lpstr>
      <vt:lpstr>17_Blank Presentation</vt:lpstr>
      <vt:lpstr>Lock And Key</vt:lpstr>
      <vt:lpstr>預設簡報設計</vt:lpstr>
      <vt:lpstr>24_Blank Presentation</vt:lpstr>
      <vt:lpstr>Office Theme</vt:lpstr>
      <vt:lpstr>Dads Tie</vt:lpstr>
      <vt:lpstr>1_SERENE</vt:lpstr>
      <vt:lpstr>14_Default Design</vt:lpstr>
      <vt:lpstr>22_Blank Presentation</vt:lpstr>
      <vt:lpstr>25_Blank Presentation</vt:lpstr>
      <vt:lpstr>6_Office Theme</vt:lpstr>
      <vt:lpstr>1_預設簡報設計</vt:lpstr>
      <vt:lpstr>Title &amp; Subtitle</vt:lpstr>
      <vt:lpstr>26_Blank Presentation</vt:lpstr>
      <vt:lpstr>1_Title &amp; Subtitle</vt:lpstr>
      <vt:lpstr>2_Title &amp; Subtitle</vt:lpstr>
      <vt:lpstr>Default Design</vt:lpstr>
      <vt:lpstr>27_Blank Presentation</vt:lpstr>
      <vt:lpstr>Refined</vt:lpstr>
      <vt:lpstr>1_Curtain Call</vt:lpstr>
      <vt:lpstr>1_Shimmer</vt:lpstr>
      <vt:lpstr>1_Default Design</vt:lpstr>
      <vt:lpstr>28_Blank Presentation</vt:lpstr>
      <vt:lpstr>12_Default Design</vt:lpstr>
      <vt:lpstr>29_Blank Presentation</vt:lpstr>
      <vt:lpstr>Glare</vt:lpstr>
      <vt:lpstr>Earth</vt:lpstr>
      <vt:lpstr>18_Blank Presentation</vt:lpstr>
      <vt:lpstr>Document</vt:lpstr>
      <vt:lpstr>Christ's Writing Ministry</vt:lpstr>
      <vt:lpstr>If Jesus wrote a letter to your church,  what would Jesus say?</vt:lpstr>
      <vt:lpstr>Asia Minor in AD 95</vt:lpstr>
      <vt:lpstr>The 7 Churches (Rev. 2–3)</vt:lpstr>
      <vt:lpstr>The 7 Churches (Rev. 2–3)</vt:lpstr>
      <vt:lpstr>7 Church Stages?</vt:lpstr>
      <vt:lpstr>Four Views on Rev. 2–3</vt:lpstr>
      <vt:lpstr>What are the 7 Stars &amp; 7 Lampstands (1:20 NLT)?</vt:lpstr>
      <vt:lpstr>Christ has authority over all churches</vt:lpstr>
      <vt:lpstr>So Jesus wrote 7 churches (Rev. 2–3)</vt:lpstr>
      <vt:lpstr>Khải huyền</vt:lpstr>
      <vt:lpstr>The 7 Churches (Rev. 2–3)</vt:lpstr>
      <vt:lpstr>Black</vt:lpstr>
      <vt:lpstr>Ephesus was the capital of Asia</vt:lpstr>
      <vt:lpstr>Ephesus City Layout</vt:lpstr>
      <vt:lpstr>A Centre of Culture</vt:lpstr>
      <vt:lpstr>Photo Album</vt:lpstr>
      <vt:lpstr>Artemis, Goddess of Fertility</vt:lpstr>
      <vt:lpstr>Marble Roads</vt:lpstr>
      <vt:lpstr>Seven Wonders of the Ancient World</vt:lpstr>
      <vt:lpstr>The Temple of Artemis at Ephesus</vt:lpstr>
      <vt:lpstr>The Temple of Diana (Artemis) Today</vt:lpstr>
      <vt:lpstr>The Library of Caesar</vt:lpstr>
      <vt:lpstr>Theater Seats 25,000</vt:lpstr>
      <vt:lpstr>Library</vt:lpstr>
      <vt:lpstr>Amphitheatre</vt:lpstr>
      <vt:lpstr>Arcadian Avenue</vt:lpstr>
      <vt:lpstr>Directions for the Immoral &amp; Illiterate</vt:lpstr>
      <vt:lpstr>Toilets and aqueduct</vt:lpstr>
      <vt:lpstr>Ephesus (Rev. 2:1-7)</vt:lpstr>
      <vt:lpstr>PowerPoint Presentation</vt:lpstr>
      <vt:lpstr>Book Chart of Ephesians</vt:lpstr>
      <vt:lpstr>Khải huyền 2:4 (NIV)</vt:lpstr>
      <vt:lpstr>Khải huyền 2:4 (NIV)</vt:lpstr>
      <vt:lpstr>Black</vt:lpstr>
      <vt:lpstr>Suffering Yet Steadfast</vt:lpstr>
      <vt:lpstr>IDOP</vt:lpstr>
      <vt:lpstr>All-Saints Church</vt:lpstr>
      <vt:lpstr>All-Saints Church</vt:lpstr>
      <vt:lpstr>All-Saints Church</vt:lpstr>
      <vt:lpstr>All-Saints Church</vt:lpstr>
      <vt:lpstr>All-Saints Church</vt:lpstr>
      <vt:lpstr>All-Saints Church</vt:lpstr>
      <vt:lpstr>All-Saints Church</vt:lpstr>
      <vt:lpstr>All-Saints Church</vt:lpstr>
      <vt:lpstr>Eshaan &amp; Neha</vt:lpstr>
      <vt:lpstr>All-Saints Church</vt:lpstr>
      <vt:lpstr>All-Saints Church</vt:lpstr>
      <vt:lpstr>All-Saints Church</vt:lpstr>
      <vt:lpstr>All-Saints Church</vt:lpstr>
      <vt:lpstr>In what area are you "taking hits" for your faith in Christ?</vt:lpstr>
      <vt:lpstr>How does Jesus want you to respond to suffering?</vt:lpstr>
      <vt:lpstr>Christ's Writing Ministry</vt:lpstr>
      <vt:lpstr>If Jesus wrote a letter to our church,  what would Jesus say?</vt:lpstr>
      <vt:lpstr>Asia Minor in AD 95</vt:lpstr>
      <vt:lpstr>The 7 Churches (Rev. 2–3)</vt:lpstr>
      <vt:lpstr>The 7 Churches (Rev. 2–3)</vt:lpstr>
      <vt:lpstr>What are the 7 Stars &amp; 7 Lampstands (1:20 NLT)?</vt:lpstr>
      <vt:lpstr>Christ has authority over all churches</vt:lpstr>
      <vt:lpstr>So Jesus wrote 7 churches (Rev. 2–3)</vt:lpstr>
      <vt:lpstr>Khải huyền</vt:lpstr>
      <vt:lpstr>The 7 Churches (Rev. 2–3)</vt:lpstr>
      <vt:lpstr>Ephesus was the capital of Asia</vt:lpstr>
      <vt:lpstr>Khải huyền 2:4 (NIV)</vt:lpstr>
      <vt:lpstr>How can we handle suffering?  Christ gave Smyrna three ways.</vt:lpstr>
      <vt:lpstr>I. Recognize that Christ understands your suffering (2:8-9) </vt:lpstr>
      <vt:lpstr>The 7 Churches (Rev. 2–3)</vt:lpstr>
      <vt:lpstr>Smyrna (Rev. 2:8-11)</vt:lpstr>
      <vt:lpstr>Thank Christ that he understands your own area of suffering </vt:lpstr>
      <vt:lpstr>Isaac Brown The Boy Who Feels NO Pain</vt:lpstr>
      <vt:lpstr>Isaac Brown The Boy Who Feels NO Pain</vt:lpstr>
      <vt:lpstr>Reasons for Suffering</vt:lpstr>
      <vt:lpstr>Christ feels your pain.</vt:lpstr>
      <vt:lpstr>I. Recognize that Christ understands your suffering (2:8-9) </vt:lpstr>
      <vt:lpstr>II. Don't fear suffering for Christ (2:10a)</vt:lpstr>
      <vt:lpstr>Smyrna (Rev. 2:8-11)</vt:lpstr>
      <vt:lpstr>Who fears more?</vt:lpstr>
      <vt:lpstr>Giving</vt:lpstr>
      <vt:lpstr>All-Saints Church</vt:lpstr>
      <vt:lpstr>All-Saints Church</vt:lpstr>
      <vt:lpstr>Indian Christians Call to End Relations with Pakistan</vt:lpstr>
      <vt:lpstr>All-Saints Church</vt:lpstr>
      <vt:lpstr>All-Saints Church</vt:lpstr>
      <vt:lpstr>Our Response</vt:lpstr>
      <vt:lpstr>Will you confess your fear of suffering  right now?</vt:lpstr>
      <vt:lpstr>I. Recognize that Christ understands your suffering (2:8-9) </vt:lpstr>
      <vt:lpstr>II. Don't fear suffering for Christ (2:10a)</vt:lpstr>
      <vt:lpstr>III. Be faithful during suffering (2:10b-11).</vt:lpstr>
      <vt:lpstr>Smyrna (Rev. 2:8-11)</vt:lpstr>
      <vt:lpstr>Smyrna: Suffering Yet Steadfast</vt:lpstr>
      <vt:lpstr>Smyrna (Rev. 2:8-11)</vt:lpstr>
      <vt:lpstr>“Be faithful until death” (2:10c)</vt:lpstr>
      <vt:lpstr>Perpetua's Martyrdom (AD 203)</vt:lpstr>
      <vt:lpstr>Smyrna (Rev. 2:8-11)</vt:lpstr>
      <vt:lpstr>ENDA</vt:lpstr>
      <vt:lpstr>ENDA</vt:lpstr>
      <vt:lpstr>ENDA</vt:lpstr>
      <vt:lpstr>Most Christian conservatives oppose ENDA</vt:lpstr>
      <vt:lpstr>Previous ENDA Exceptions</vt:lpstr>
      <vt:lpstr>ENDA Actual Wording</vt:lpstr>
      <vt:lpstr>ENDA Senate Vote (5 Nov 13)</vt:lpstr>
      <vt:lpstr>House of Representatives  Speaker John Boehner Opposes ENDA</vt:lpstr>
      <vt:lpstr>Main Idea</vt:lpstr>
      <vt:lpstr>How are you suffering now?</vt:lpstr>
      <vt:lpstr>Black</vt:lpstr>
      <vt:lpstr>INDIA</vt:lpstr>
      <vt:lpstr>The Burnt Church Building</vt:lpstr>
      <vt:lpstr>A fire destroyed this church building</vt:lpstr>
      <vt:lpstr>Some Christians Survived</vt:lpstr>
      <vt:lpstr>Others went to Jesus</vt:lpstr>
      <vt:lpstr>Black</vt:lpstr>
      <vt:lpstr>Dear  Pergamum, </vt:lpstr>
      <vt:lpstr>Pergamum (Rev. 2:12-17)</vt:lpstr>
      <vt:lpstr>PowerPoint Presentation</vt:lpstr>
      <vt:lpstr>Christ's Commission</vt:lpstr>
      <vt:lpstr>Christ's Commendation</vt:lpstr>
      <vt:lpstr>Model of Pergamum:  Continuing Yet Compromising</vt:lpstr>
      <vt:lpstr>Altar of Zeus</vt:lpstr>
      <vt:lpstr>Christ's Condemnation</vt:lpstr>
      <vt:lpstr>Some of their members held to the doctrine of Balaam</vt:lpstr>
      <vt:lpstr>Numbers</vt:lpstr>
      <vt:lpstr>Transjordan Events</vt:lpstr>
      <vt:lpstr>Balaam</vt:lpstr>
      <vt:lpstr> </vt:lpstr>
      <vt:lpstr> </vt:lpstr>
      <vt:lpstr>Jude 11 (NIV)</vt:lpstr>
      <vt:lpstr>Transjordan Events</vt:lpstr>
      <vt:lpstr>Some of their members held to the doctrine of the Nicolaitans</vt:lpstr>
      <vt:lpstr>Christ's Correction</vt:lpstr>
      <vt:lpstr>Repent...</vt:lpstr>
      <vt:lpstr>Receive…</vt:lpstr>
      <vt:lpstr>Receive… The Bread of Life </vt:lpstr>
      <vt:lpstr>Joh 6:30-35</vt:lpstr>
      <vt:lpstr>Receive… Eternal Life</vt:lpstr>
      <vt:lpstr>Black</vt:lpstr>
      <vt:lpstr>Thyatira:  Involved Yet Immoral</vt:lpstr>
      <vt:lpstr>Right way, wrong way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 in the Church</vt:lpstr>
      <vt:lpstr>How does Jesus respond to immorality among believers?</vt:lpstr>
      <vt:lpstr>If Jesus wrote a letter to our church,  what would Jesus say?</vt:lpstr>
      <vt:lpstr>The 7 Churches (Rev. 2–3)</vt:lpstr>
      <vt:lpstr>Jesus had authority over and wrote 7 churches (Rev. 2–3)</vt:lpstr>
      <vt:lpstr>Khải huyền 2:18-29 Structure</vt:lpstr>
      <vt:lpstr>How does Jesus respond to immorality among believers?</vt:lpstr>
      <vt:lpstr>I.  Jesus judges sin in believers (2:18).</vt:lpstr>
      <vt:lpstr>Thyatira (Rev. 2:18-29)</vt:lpstr>
      <vt:lpstr>Thyatira</vt:lpstr>
      <vt:lpstr>Thyatira</vt:lpstr>
      <vt:lpstr>Thyatira (Rev. 2:18-29)</vt:lpstr>
      <vt:lpstr>Description of Christ</vt:lpstr>
      <vt:lpstr>How does Jesus respond to immorality among believers?</vt:lpstr>
      <vt:lpstr>II. Jesus commends service for Christ (2:19). </vt:lpstr>
      <vt:lpstr>Thyatira (Rev. 2:18-29)</vt:lpstr>
      <vt:lpstr>" ta biết công việc ngươi, lòng thương yêu ngươi, đức tin ngươi, sự hầu việc trung tín ngươi, lòng nhịn nhục ngươi, và công việc sau rốt ngươi còn nhiều hơn công việc ban đầu nữa. Rev. 2:19 </vt:lpstr>
      <vt:lpstr>Who should be commended among us?</vt:lpstr>
      <vt:lpstr>Miriam Burnett</vt:lpstr>
      <vt:lpstr>Lewis, Barbara &amp; Christine Winkler</vt:lpstr>
      <vt:lpstr>Lewis Winkler</vt:lpstr>
      <vt:lpstr>Lewis Winkler</vt:lpstr>
      <vt:lpstr>Lewis Winkler</vt:lpstr>
      <vt:lpstr>Lewis Winkler</vt:lpstr>
      <vt:lpstr>Lewis Winkler</vt:lpstr>
      <vt:lpstr>Susan Griffith</vt:lpstr>
      <vt:lpstr>Jesus knows!</vt:lpstr>
      <vt:lpstr>How does Jesus respond to immorality among believers?</vt:lpstr>
      <vt:lpstr>III. Jesus discerns between unfaithful and faithful believers (2:20-25)</vt:lpstr>
      <vt:lpstr>Thyatira (Rev. 2:18-29)</vt:lpstr>
      <vt:lpstr> Nhưng điều ta trách ngươi, ấy là ngươi còn dung cho Giê-sa-bên, người nữ ấy xưng mình là tiên tri, dạy dỗ và phỉnh phờ tôi tớ ta, đặng rủ chúng nó phạm tà dâm, và ăn thịt cúng thần tượng.  2:21  Ta đã cho nó thì giờ để ăn năn, mà nó chẳng muốn ăn năn điều tà dâm nó!  (2:20-21)</vt:lpstr>
      <vt:lpstr>Who was Jezebel?</vt:lpstr>
      <vt:lpstr>                              </vt:lpstr>
      <vt:lpstr>"What was acceptable to that local society was abhorred by Christ. Their departure from morality had gone on for some time (v. 21). The church in Thyatira may have first heard the gospel from Lydia, converted through Paul's ministry (Acts 16:14-15). Interestingly now a woman, a self-claimed 'prophetess,' was influencing the church. Her name 'Jezebel' suggests that she was corrupting the Thyatira church much like Ahab's wife Jezebel corrupted Israel (1 Kings 16:31-33)" (Walvoord, BKC) </vt:lpstr>
      <vt:lpstr>Thyatira (Rev. 2:18-29)</vt:lpstr>
      <vt:lpstr>HIV • AIDS</vt:lpstr>
      <vt:lpstr>HIV and AIDS worldwide</vt:lpstr>
      <vt:lpstr>"Nầy, ta quăng nó trên giường đau đớn, và phàm kẻ nào phạm tội tà dâm với nó, mà không ăn năn việc làm của nó, thì ta cũng quăng vào tai nạn lớn.  Ta sẽ đánh chết con cái nó;…"  (2:22-23a)</vt:lpstr>
      <vt:lpstr>Thyatira (Rev. 2:18-29)</vt:lpstr>
      <vt:lpstr>The Cure for AIDS</vt:lpstr>
      <vt:lpstr>Faithful believers must persevere (2:24-25)</vt:lpstr>
      <vt:lpstr>How does Jesus respond to immorality among believers?</vt:lpstr>
      <vt:lpstr>IV.  Jesus rewards faithfulness (2:26-29).</vt:lpstr>
      <vt:lpstr>Thyatira (Rev. 2:18-29)</vt:lpstr>
      <vt:lpstr>Thyatira</vt:lpstr>
      <vt:lpstr>The Overcomers (Rev. 2–3)</vt:lpstr>
      <vt:lpstr>The Overcomers (Rev. 2–3)</vt:lpstr>
      <vt:lpstr>The Overcomers (Rev. 2–3)</vt:lpstr>
      <vt:lpstr>The Overcomers (Rev. 2–3)</vt:lpstr>
      <vt:lpstr>The Overcomers (Rev. 2–3)</vt:lpstr>
      <vt:lpstr>Are you ready to rule the world?</vt:lpstr>
      <vt:lpstr>The Rule of Christ</vt:lpstr>
      <vt:lpstr>Our Future (Rev. 19–20)</vt:lpstr>
      <vt:lpstr>The Future Reign of the Servant Kings</vt:lpstr>
      <vt:lpstr>Khải huyền 20:4 (NAU)</vt:lpstr>
      <vt:lpstr>Anh em há chẳng biết các thánh đồ sẽ xét đoán thế gian sao?  (1 Cor. 6:2a)</vt:lpstr>
      <vt:lpstr>lại nếu chúng ta chịu thử thách nổi, thì sẽ cùng Ngài đồng trị; nếu chúng ta chối Ngài, thì Ngài cũng sẽ chối chúng ta; 2 Tim 2:12</vt:lpstr>
      <vt:lpstr>Kẻ nào thắng, ta sẽ cho ngồi với ta trên ngôi ta, như chính ta đã thắng và ngồi với Cha ta trên ngôi Ngài. (Rev. 3:21).</vt:lpstr>
      <vt:lpstr>How does Jesus respond to immorality among believers?</vt:lpstr>
      <vt:lpstr>Service is no substitute for spotlessness</vt:lpstr>
      <vt:lpstr>How does Jesus respond to immorality among believers?</vt:lpstr>
      <vt:lpstr>Porn-Again Christian</vt:lpstr>
      <vt:lpstr>For No Porn-Again:</vt:lpstr>
      <vt:lpstr>Title</vt:lpstr>
      <vt:lpstr>Tân Ước Lược Khảo—BibleStudyDownloads.org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96</cp:revision>
  <dcterms:created xsi:type="dcterms:W3CDTF">2012-06-24T13:37:09Z</dcterms:created>
  <dcterms:modified xsi:type="dcterms:W3CDTF">2016-06-14T13:14:51Z</dcterms:modified>
</cp:coreProperties>
</file>